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5.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6.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7.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8.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48" r:id="rId2"/>
    <p:sldMasterId id="2147483653" r:id="rId3"/>
    <p:sldMasterId id="2147483669" r:id="rId4"/>
    <p:sldMasterId id="2147483662" r:id="rId5"/>
    <p:sldMasterId id="2147483684" r:id="rId6"/>
    <p:sldMasterId id="2147483690" r:id="rId7"/>
    <p:sldMasterId id="2147483687" r:id="rId8"/>
    <p:sldMasterId id="2147483697" r:id="rId9"/>
  </p:sldMasterIdLst>
  <p:notesMasterIdLst>
    <p:notesMasterId r:id="rId54"/>
  </p:notesMasterIdLst>
  <p:handoutMasterIdLst>
    <p:handoutMasterId r:id="rId55"/>
  </p:handoutMasterIdLst>
  <p:sldIdLst>
    <p:sldId id="257" r:id="rId10"/>
    <p:sldId id="420" r:id="rId11"/>
    <p:sldId id="497" r:id="rId12"/>
    <p:sldId id="462" r:id="rId13"/>
    <p:sldId id="498" r:id="rId14"/>
    <p:sldId id="426" r:id="rId15"/>
    <p:sldId id="427" r:id="rId16"/>
    <p:sldId id="510" r:id="rId17"/>
    <p:sldId id="421" r:id="rId18"/>
    <p:sldId id="429" r:id="rId19"/>
    <p:sldId id="428" r:id="rId20"/>
    <p:sldId id="464" r:id="rId21"/>
    <p:sldId id="430" r:id="rId22"/>
    <p:sldId id="505" r:id="rId23"/>
    <p:sldId id="480" r:id="rId24"/>
    <p:sldId id="487" r:id="rId25"/>
    <p:sldId id="490" r:id="rId26"/>
    <p:sldId id="496" r:id="rId27"/>
    <p:sldId id="488" r:id="rId28"/>
    <p:sldId id="508" r:id="rId29"/>
    <p:sldId id="477" r:id="rId30"/>
    <p:sldId id="506" r:id="rId31"/>
    <p:sldId id="466" r:id="rId32"/>
    <p:sldId id="499" r:id="rId33"/>
    <p:sldId id="485" r:id="rId34"/>
    <p:sldId id="494" r:id="rId35"/>
    <p:sldId id="452" r:id="rId36"/>
    <p:sldId id="500" r:id="rId37"/>
    <p:sldId id="470" r:id="rId38"/>
    <p:sldId id="502" r:id="rId39"/>
    <p:sldId id="471" r:id="rId40"/>
    <p:sldId id="503" r:id="rId41"/>
    <p:sldId id="504" r:id="rId42"/>
    <p:sldId id="472" r:id="rId43"/>
    <p:sldId id="501" r:id="rId44"/>
    <p:sldId id="473" r:id="rId45"/>
    <p:sldId id="509" r:id="rId46"/>
    <p:sldId id="507" r:id="rId47"/>
    <p:sldId id="483" r:id="rId48"/>
    <p:sldId id="459" r:id="rId49"/>
    <p:sldId id="481" r:id="rId50"/>
    <p:sldId id="475" r:id="rId51"/>
    <p:sldId id="493" r:id="rId52"/>
    <p:sldId id="451" r:id="rId5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28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66"/>
    <a:srgbClr val="0070C0"/>
    <a:srgbClr val="0A508C"/>
    <a:srgbClr val="5E6A71"/>
    <a:srgbClr val="EBB700"/>
    <a:srgbClr val="63B1E5"/>
    <a:srgbClr val="37424A"/>
    <a:srgbClr val="D1D4D3"/>
    <a:srgbClr val="818A8F"/>
    <a:srgbClr val="00529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69" autoAdjust="0"/>
    <p:restoredTop sz="86685" autoAdjust="0"/>
  </p:normalViewPr>
  <p:slideViewPr>
    <p:cSldViewPr snapToGrid="0" snapToObjects="1" showGuides="1">
      <p:cViewPr varScale="1">
        <p:scale>
          <a:sx n="113" d="100"/>
          <a:sy n="113" d="100"/>
        </p:scale>
        <p:origin x="1758" y="96"/>
      </p:cViewPr>
      <p:guideLst>
        <p:guide orient="horz" pos="2208"/>
        <p:guide pos="2856"/>
      </p:guideLst>
    </p:cSldViewPr>
  </p:slideViewPr>
  <p:outlineViewPr>
    <p:cViewPr>
      <p:scale>
        <a:sx n="33" d="100"/>
        <a:sy n="33" d="100"/>
      </p:scale>
      <p:origin x="0" y="-2436"/>
    </p:cViewPr>
  </p:outlin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handoutMaster" Target="handoutMasters/handout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theme" Target="theme/theme1.xml"/><Relationship Id="rId5" Type="http://schemas.openxmlformats.org/officeDocument/2006/relationships/slideMaster" Target="slideMasters/slideMaster5.xml"/><Relationship Id="rId19" Type="http://schemas.openxmlformats.org/officeDocument/2006/relationships/slide" Target="slides/slide1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2.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tableStyles" Target="tableStyle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viewProps" Target="viewProps.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94A9FC8-A903-6844-A08B-4632C7963931}" type="datetime4">
              <a:rPr lang="en-US" smtClean="0"/>
              <a:pPr/>
              <a:t>June 23, 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6AB3D9-E748-5E41-9221-15721C63778D}" type="slidenum">
              <a:rPr lang="en-US" smtClean="0"/>
              <a:pPr/>
              <a:t>‹#›</a:t>
            </a:fld>
            <a:endParaRPr lang="en-US"/>
          </a:p>
        </p:txBody>
      </p:sp>
    </p:spTree>
    <p:extLst>
      <p:ext uri="{BB962C8B-B14F-4D97-AF65-F5344CB8AC3E}">
        <p14:creationId xmlns:p14="http://schemas.microsoft.com/office/powerpoint/2010/main" val="1162235896"/>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A838481-B62F-E342-A8DC-0F9A7EDD13B7}" type="datetime4">
              <a:rPr lang="en-US" smtClean="0"/>
              <a:pPr/>
              <a:t>June 23, 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34CD5B-9F0D-464C-B5AB-06D4F7807615}" type="slidenum">
              <a:rPr lang="en-US" smtClean="0"/>
              <a:pPr/>
              <a:t>‹#›</a:t>
            </a:fld>
            <a:endParaRPr lang="en-US"/>
          </a:p>
        </p:txBody>
      </p:sp>
    </p:spTree>
    <p:extLst>
      <p:ext uri="{BB962C8B-B14F-4D97-AF65-F5344CB8AC3E}">
        <p14:creationId xmlns:p14="http://schemas.microsoft.com/office/powerpoint/2010/main" val="929900776"/>
      </p:ext>
    </p:extLst>
  </p:cSld>
  <p:clrMap bg1="lt1" tx1="dk1" bg2="lt2" tx2="dk2" accent1="accent1" accent2="accent2" accent3="accent3" accent4="accent4" accent5="accent5" accent6="accent6" hlink="hlink" folHlink="folHlink"/>
  <p:hf hdr="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1" dirty="0">
              <a:solidFill>
                <a:srgbClr val="FF0000"/>
              </a:solidFill>
            </a:endParaRPr>
          </a:p>
        </p:txBody>
      </p:sp>
      <p:sp>
        <p:nvSpPr>
          <p:cNvPr id="4" name="Date Placeholder 3"/>
          <p:cNvSpPr>
            <a:spLocks noGrp="1"/>
          </p:cNvSpPr>
          <p:nvPr>
            <p:ph type="dt" idx="10"/>
          </p:nvPr>
        </p:nvSpPr>
        <p:spPr/>
        <p:txBody>
          <a:bodyPr/>
          <a:lstStyle/>
          <a:p>
            <a:fld id="{AA838481-B62F-E342-A8DC-0F9A7EDD13B7}" type="datetime4">
              <a:rPr lang="en-US" smtClean="0"/>
              <a:pPr/>
              <a:t>June 23, 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34CD5B-9F0D-464C-B5AB-06D4F7807615}" type="slidenum">
              <a:rPr lang="en-US" smtClean="0"/>
              <a:pPr/>
              <a:t>5</a:t>
            </a:fld>
            <a:endParaRPr lang="en-US"/>
          </a:p>
        </p:txBody>
      </p:sp>
    </p:spTree>
    <p:extLst>
      <p:ext uri="{BB962C8B-B14F-4D97-AF65-F5344CB8AC3E}">
        <p14:creationId xmlns:p14="http://schemas.microsoft.com/office/powerpoint/2010/main" val="9138918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Somatotopic</a:t>
            </a:r>
            <a:r>
              <a:rPr lang="en-US" dirty="0"/>
              <a:t> organization of motor cortex</a:t>
            </a:r>
          </a:p>
        </p:txBody>
      </p:sp>
      <p:sp>
        <p:nvSpPr>
          <p:cNvPr id="4" name="Date Placeholder 3"/>
          <p:cNvSpPr>
            <a:spLocks noGrp="1"/>
          </p:cNvSpPr>
          <p:nvPr>
            <p:ph type="dt" idx="10"/>
          </p:nvPr>
        </p:nvSpPr>
        <p:spPr/>
        <p:txBody>
          <a:bodyPr/>
          <a:lstStyle/>
          <a:p>
            <a:fld id="{AA838481-B62F-E342-A8DC-0F9A7EDD13B7}" type="datetime4">
              <a:rPr lang="en-US" smtClean="0"/>
              <a:pPr/>
              <a:t>June 23, 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34CD5B-9F0D-464C-B5AB-06D4F7807615}" type="slidenum">
              <a:rPr lang="en-US" smtClean="0"/>
              <a:pPr/>
              <a:t>16</a:t>
            </a:fld>
            <a:endParaRPr lang="en-US"/>
          </a:p>
        </p:txBody>
      </p:sp>
    </p:spTree>
    <p:extLst>
      <p:ext uri="{BB962C8B-B14F-4D97-AF65-F5344CB8AC3E}">
        <p14:creationId xmlns:p14="http://schemas.microsoft.com/office/powerpoint/2010/main" val="2128959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AA838481-B62F-E342-A8DC-0F9A7EDD13B7}" type="datetime4">
              <a:rPr lang="en-US" smtClean="0"/>
              <a:pPr/>
              <a:t>June 23, 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34CD5B-9F0D-464C-B5AB-06D4F7807615}" type="slidenum">
              <a:rPr lang="en-US" smtClean="0"/>
              <a:pPr/>
              <a:t>17</a:t>
            </a:fld>
            <a:endParaRPr lang="en-US"/>
          </a:p>
        </p:txBody>
      </p:sp>
    </p:spTree>
    <p:extLst>
      <p:ext uri="{BB962C8B-B14F-4D97-AF65-F5344CB8AC3E}">
        <p14:creationId xmlns:p14="http://schemas.microsoft.com/office/powerpoint/2010/main" val="2902006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AA838481-B62F-E342-A8DC-0F9A7EDD13B7}" type="datetime4">
              <a:rPr lang="en-US" smtClean="0"/>
              <a:pPr/>
              <a:t>June 23, 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34CD5B-9F0D-464C-B5AB-06D4F7807615}" type="slidenum">
              <a:rPr lang="en-US" smtClean="0"/>
              <a:pPr/>
              <a:t>18</a:t>
            </a:fld>
            <a:endParaRPr lang="en-US"/>
          </a:p>
        </p:txBody>
      </p:sp>
    </p:spTree>
    <p:extLst>
      <p:ext uri="{BB962C8B-B14F-4D97-AF65-F5344CB8AC3E}">
        <p14:creationId xmlns:p14="http://schemas.microsoft.com/office/powerpoint/2010/main" val="5943274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AA838481-B62F-E342-A8DC-0F9A7EDD13B7}" type="datetime4">
              <a:rPr lang="en-US" smtClean="0"/>
              <a:pPr/>
              <a:t>June 23, 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34CD5B-9F0D-464C-B5AB-06D4F7807615}" type="slidenum">
              <a:rPr lang="en-US" smtClean="0"/>
              <a:pPr/>
              <a:t>19</a:t>
            </a:fld>
            <a:endParaRPr lang="en-US"/>
          </a:p>
        </p:txBody>
      </p:sp>
    </p:spTree>
    <p:extLst>
      <p:ext uri="{BB962C8B-B14F-4D97-AF65-F5344CB8AC3E}">
        <p14:creationId xmlns:p14="http://schemas.microsoft.com/office/powerpoint/2010/main" val="23103287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AA838481-B62F-E342-A8DC-0F9A7EDD13B7}" type="datetime4">
              <a:rPr lang="en-US" smtClean="0"/>
              <a:pPr/>
              <a:t>June 23, 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34CD5B-9F0D-464C-B5AB-06D4F7807615}" type="slidenum">
              <a:rPr lang="en-US" smtClean="0"/>
              <a:pPr/>
              <a:t>20</a:t>
            </a:fld>
            <a:endParaRPr lang="en-US"/>
          </a:p>
        </p:txBody>
      </p:sp>
    </p:spTree>
    <p:extLst>
      <p:ext uri="{BB962C8B-B14F-4D97-AF65-F5344CB8AC3E}">
        <p14:creationId xmlns:p14="http://schemas.microsoft.com/office/powerpoint/2010/main" val="19334276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AA838481-B62F-E342-A8DC-0F9A7EDD13B7}" type="datetime4">
              <a:rPr lang="en-US" smtClean="0"/>
              <a:pPr/>
              <a:t>June 23, 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34CD5B-9F0D-464C-B5AB-06D4F7807615}" type="slidenum">
              <a:rPr lang="en-US" smtClean="0"/>
              <a:pPr/>
              <a:t>21</a:t>
            </a:fld>
            <a:endParaRPr lang="en-US"/>
          </a:p>
        </p:txBody>
      </p:sp>
    </p:spTree>
    <p:extLst>
      <p:ext uri="{BB962C8B-B14F-4D97-AF65-F5344CB8AC3E}">
        <p14:creationId xmlns:p14="http://schemas.microsoft.com/office/powerpoint/2010/main" val="30261614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AA838481-B62F-E342-A8DC-0F9A7EDD13B7}" type="datetime4">
              <a:rPr lang="en-US" smtClean="0"/>
              <a:pPr/>
              <a:t>June 23, 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34CD5B-9F0D-464C-B5AB-06D4F7807615}" type="slidenum">
              <a:rPr lang="en-US" smtClean="0"/>
              <a:pPr/>
              <a:t>22</a:t>
            </a:fld>
            <a:endParaRPr lang="en-US"/>
          </a:p>
        </p:txBody>
      </p:sp>
    </p:spTree>
    <p:extLst>
      <p:ext uri="{BB962C8B-B14F-4D97-AF65-F5344CB8AC3E}">
        <p14:creationId xmlns:p14="http://schemas.microsoft.com/office/powerpoint/2010/main" val="39261117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Date Placeholder 3"/>
          <p:cNvSpPr>
            <a:spLocks noGrp="1"/>
          </p:cNvSpPr>
          <p:nvPr>
            <p:ph type="dt" idx="10"/>
          </p:nvPr>
        </p:nvSpPr>
        <p:spPr/>
        <p:txBody>
          <a:bodyPr/>
          <a:lstStyle/>
          <a:p>
            <a:fld id="{AA838481-B62F-E342-A8DC-0F9A7EDD13B7}" type="datetime4">
              <a:rPr lang="en-US" smtClean="0"/>
              <a:pPr/>
              <a:t>June 23, 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34CD5B-9F0D-464C-B5AB-06D4F7807615}" type="slidenum">
              <a:rPr lang="en-US" smtClean="0"/>
              <a:pPr/>
              <a:t>23</a:t>
            </a:fld>
            <a:endParaRPr lang="en-US"/>
          </a:p>
        </p:txBody>
      </p:sp>
    </p:spTree>
    <p:extLst>
      <p:ext uri="{BB962C8B-B14F-4D97-AF65-F5344CB8AC3E}">
        <p14:creationId xmlns:p14="http://schemas.microsoft.com/office/powerpoint/2010/main" val="82970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9EECF70-62E8-4A4D-97C9-E1DC4A50A82A}"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9979553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Davey:</a:t>
            </a:r>
            <a:r>
              <a:rPr lang="en-US" baseline="0" dirty="0"/>
              <a:t> </a:t>
            </a:r>
            <a:r>
              <a:rPr lang="en-US" sz="1200" kern="1200" dirty="0">
                <a:solidFill>
                  <a:schemeClr val="tx1"/>
                </a:solidFill>
                <a:latin typeface="+mn-lt"/>
                <a:ea typeface="+mn-ea"/>
                <a:cs typeface="+mn-cs"/>
              </a:rPr>
              <a:t>Average rectified responses of thenar muscles to TMS at 1.1T evoked at four different voluntary contraction strengths in a control subject (different from the subject in Fig. 1) and a patient (Table 1, patient 8: AIS</a:t>
            </a:r>
            <a:r>
              <a:rPr lang="en-US" sz="1200" kern="1200" baseline="0" dirty="0">
                <a:solidFill>
                  <a:schemeClr val="tx1"/>
                </a:solidFill>
                <a:latin typeface="+mn-lt"/>
                <a:ea typeface="+mn-ea"/>
                <a:cs typeface="+mn-cs"/>
              </a:rPr>
              <a:t> D, C7, 4 months post-injury</a:t>
            </a:r>
            <a:r>
              <a:rPr lang="en-US" sz="1200" kern="1200" dirty="0">
                <a:solidFill>
                  <a:schemeClr val="tx1"/>
                </a:solidFill>
                <a:latin typeface="+mn-lt"/>
                <a:ea typeface="+mn-ea"/>
                <a:cs typeface="+mn-cs"/>
              </a:rPr>
              <a:t>). Each record is an average of between 10 and 20 responses. Note the more sensitive </a:t>
            </a:r>
            <a:r>
              <a:rPr lang="en-US" sz="1200" i="1" kern="1200" dirty="0">
                <a:solidFill>
                  <a:schemeClr val="tx1"/>
                </a:solidFill>
                <a:latin typeface="+mn-lt"/>
                <a:ea typeface="+mn-ea"/>
                <a:cs typeface="+mn-cs"/>
              </a:rPr>
              <a:t>y</a:t>
            </a:r>
            <a:r>
              <a:rPr lang="en-US" sz="1200" kern="1200" dirty="0">
                <a:solidFill>
                  <a:schemeClr val="tx1"/>
                </a:solidFill>
                <a:latin typeface="+mn-lt"/>
                <a:ea typeface="+mn-ea"/>
                <a:cs typeface="+mn-cs"/>
              </a:rPr>
              <a:t>-axis scaling in the patient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endParaRPr lang="en-US" dirty="0"/>
          </a:p>
        </p:txBody>
      </p:sp>
      <p:sp>
        <p:nvSpPr>
          <p:cNvPr id="4" name="Date Placeholder 3"/>
          <p:cNvSpPr>
            <a:spLocks noGrp="1"/>
          </p:cNvSpPr>
          <p:nvPr>
            <p:ph type="dt" idx="10"/>
          </p:nvPr>
        </p:nvSpPr>
        <p:spPr/>
        <p:txBody>
          <a:bodyPr/>
          <a:lstStyle/>
          <a:p>
            <a:fld id="{AA838481-B62F-E342-A8DC-0F9A7EDD13B7}" type="datetime4">
              <a:rPr lang="en-US" smtClean="0"/>
              <a:pPr/>
              <a:t>June 23, 2021</a:t>
            </a:fld>
            <a:endParaRPr lang="en-US"/>
          </a:p>
        </p:txBody>
      </p:sp>
    </p:spTree>
    <p:extLst>
      <p:ext uri="{BB962C8B-B14F-4D97-AF65-F5344CB8AC3E}">
        <p14:creationId xmlns:p14="http://schemas.microsoft.com/office/powerpoint/2010/main" val="1282516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From </a:t>
            </a:r>
            <a:r>
              <a:rPr lang="en-US" dirty="0" err="1"/>
              <a:t>Hoogendam</a:t>
            </a:r>
            <a:r>
              <a:rPr lang="en-US" dirty="0"/>
              <a:t> et</a:t>
            </a:r>
            <a:r>
              <a:rPr lang="en-US" baseline="0" dirty="0"/>
              <a:t> al: </a:t>
            </a:r>
            <a:r>
              <a:rPr lang="en-US" sz="1200" kern="1200" dirty="0">
                <a:solidFill>
                  <a:schemeClr val="tx1"/>
                </a:solidFill>
                <a:latin typeface="+mn-lt"/>
                <a:ea typeface="+mn-ea"/>
                <a:cs typeface="+mn-cs"/>
              </a:rPr>
              <a:t>after </a:t>
            </a:r>
            <a:r>
              <a:rPr lang="en-US" sz="1200" kern="1200" dirty="0" err="1">
                <a:solidFill>
                  <a:schemeClr val="tx1"/>
                </a:solidFill>
                <a:latin typeface="+mn-lt"/>
                <a:ea typeface="+mn-ea"/>
                <a:cs typeface="+mn-cs"/>
              </a:rPr>
              <a:t>cTBS</a:t>
            </a:r>
            <a:r>
              <a:rPr lang="en-US" sz="1200" kern="1200" dirty="0">
                <a:solidFill>
                  <a:schemeClr val="tx1"/>
                </a:solidFill>
                <a:latin typeface="+mn-lt"/>
                <a:ea typeface="+mn-ea"/>
                <a:cs typeface="+mn-cs"/>
              </a:rPr>
              <a:t> and </a:t>
            </a:r>
            <a:r>
              <a:rPr lang="en-US" sz="1200" kern="1200" dirty="0" err="1">
                <a:solidFill>
                  <a:schemeClr val="tx1"/>
                </a:solidFill>
                <a:latin typeface="+mn-lt"/>
                <a:ea typeface="+mn-ea"/>
                <a:cs typeface="+mn-cs"/>
              </a:rPr>
              <a:t>iTBS</a:t>
            </a:r>
            <a:r>
              <a:rPr lang="en-US" sz="1200" kern="1200" dirty="0">
                <a:solidFill>
                  <a:schemeClr val="tx1"/>
                </a:solidFill>
                <a:latin typeface="+mn-lt"/>
                <a:ea typeface="+mn-ea"/>
                <a:cs typeface="+mn-cs"/>
              </a:rPr>
              <a:t>, MEPs were significantly changed in the Val/Val individuals but not in the non-Val/ Val individuals with one or two Met-alleles </a:t>
            </a:r>
            <a:endParaRPr lang="en-US" dirty="0"/>
          </a:p>
          <a:p>
            <a:endParaRPr lang="en-US" dirty="0"/>
          </a:p>
          <a:p>
            <a:pPr>
              <a:defRPr/>
            </a:pPr>
            <a:r>
              <a:rPr lang="en-US" sz="1200" dirty="0">
                <a:solidFill>
                  <a:srgbClr val="000000"/>
                </a:solidFill>
              </a:rPr>
              <a:t>Low frequency (≤ 2 Hz): inhibitory</a:t>
            </a:r>
          </a:p>
          <a:p>
            <a:pPr>
              <a:defRPr/>
            </a:pPr>
            <a:r>
              <a:rPr lang="en-US" sz="1200" dirty="0">
                <a:solidFill>
                  <a:srgbClr val="000000"/>
                </a:solidFill>
              </a:rPr>
              <a:t>High frequency (≥ 5 Hz): excitatory</a:t>
            </a:r>
          </a:p>
          <a:p>
            <a:endParaRPr lang="en-US" dirty="0"/>
          </a:p>
        </p:txBody>
      </p:sp>
      <p:sp>
        <p:nvSpPr>
          <p:cNvPr id="4" name="Date Placeholder 3"/>
          <p:cNvSpPr>
            <a:spLocks noGrp="1"/>
          </p:cNvSpPr>
          <p:nvPr>
            <p:ph type="dt" idx="10"/>
          </p:nvPr>
        </p:nvSpPr>
        <p:spPr/>
        <p:txBody>
          <a:bodyPr/>
          <a:lstStyle/>
          <a:p>
            <a:fld id="{AA838481-B62F-E342-A8DC-0F9A7EDD13B7}" type="datetime4">
              <a:rPr lang="en-US" smtClean="0"/>
              <a:pPr/>
              <a:t>June 23, 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34CD5B-9F0D-464C-B5AB-06D4F7807615}" type="slidenum">
              <a:rPr lang="en-US" smtClean="0"/>
              <a:pPr/>
              <a:t>6</a:t>
            </a:fld>
            <a:endParaRPr lang="en-US"/>
          </a:p>
        </p:txBody>
      </p:sp>
    </p:spTree>
    <p:extLst>
      <p:ext uri="{BB962C8B-B14F-4D97-AF65-F5344CB8AC3E}">
        <p14:creationId xmlns:p14="http://schemas.microsoft.com/office/powerpoint/2010/main" val="13455102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Hoffman</a:t>
            </a:r>
            <a:r>
              <a:rPr lang="en-US" baseline="0" dirty="0"/>
              <a:t> 07: case report of individual with chronic (1 year post-injury), C6 neurological level of injury, AIS B; </a:t>
            </a:r>
            <a:r>
              <a:rPr lang="en-US" sz="1200" kern="1200" dirty="0">
                <a:solidFill>
                  <a:schemeClr val="tx1"/>
                </a:solidFill>
                <a:latin typeface="+mn-lt"/>
                <a:ea typeface="+mn-ea"/>
                <a:cs typeface="+mn-cs"/>
              </a:rPr>
              <a:t>bimanual massed practice training in conjunction with </a:t>
            </a:r>
            <a:r>
              <a:rPr lang="en-US" sz="1200" kern="1200" dirty="0" err="1">
                <a:solidFill>
                  <a:schemeClr val="tx1"/>
                </a:solidFill>
                <a:latin typeface="+mn-lt"/>
                <a:ea typeface="+mn-ea"/>
                <a:cs typeface="+mn-cs"/>
              </a:rPr>
              <a:t>somatosensory</a:t>
            </a:r>
            <a:r>
              <a:rPr lang="en-US" sz="1200" kern="1200" dirty="0">
                <a:solidFill>
                  <a:schemeClr val="tx1"/>
                </a:solidFill>
                <a:latin typeface="+mn-lt"/>
                <a:ea typeface="+mn-ea"/>
                <a:cs typeface="+mn-cs"/>
              </a:rPr>
              <a:t> stimulation, for 2 hours a day, 5 days a week, for 3 weeks. The </a:t>
            </a:r>
            <a:r>
              <a:rPr lang="en-US" sz="1200" kern="1200" dirty="0" err="1">
                <a:solidFill>
                  <a:schemeClr val="tx1"/>
                </a:solidFill>
                <a:latin typeface="+mn-lt"/>
                <a:ea typeface="+mn-ea"/>
                <a:cs typeface="+mn-cs"/>
              </a:rPr>
              <a:t>somatosensory</a:t>
            </a:r>
            <a:r>
              <a:rPr lang="en-US" sz="1200" kern="1200" dirty="0">
                <a:solidFill>
                  <a:schemeClr val="tx1"/>
                </a:solidFill>
                <a:latin typeface="+mn-lt"/>
                <a:ea typeface="+mn-ea"/>
                <a:cs typeface="+mn-cs"/>
              </a:rPr>
              <a:t> stimulation was applied to only the right hand (trains were delivered at a frequency of 1 Hz, where one train consisted of 5 pulses of 1-millisecond in duration, at a frequency of 10 pulses per second, with a stimulus intensity just below that which evoked an observable twitch in any of the muscles innervated by the median nerve).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Hoffman 13: </a:t>
            </a:r>
            <a:r>
              <a:rPr lang="en-US" sz="1200" kern="1200" dirty="0">
                <a:solidFill>
                  <a:schemeClr val="tx1"/>
                </a:solidFill>
                <a:latin typeface="+mn-lt"/>
                <a:ea typeface="+mn-ea"/>
                <a:cs typeface="+mn-cs"/>
              </a:rPr>
              <a:t>24 participants:</a:t>
            </a:r>
            <a:r>
              <a:rPr lang="en-US" sz="1200" kern="1200" baseline="0" dirty="0">
                <a:solidFill>
                  <a:schemeClr val="tx1"/>
                </a:solidFill>
                <a:latin typeface="+mn-lt"/>
                <a:ea typeface="+mn-ea"/>
                <a:cs typeface="+mn-cs"/>
              </a:rPr>
              <a:t> </a:t>
            </a:r>
            <a:r>
              <a:rPr lang="en-US" sz="1200" kern="1200" dirty="0">
                <a:solidFill>
                  <a:schemeClr val="tx1"/>
                </a:solidFill>
                <a:latin typeface="+mn-lt"/>
                <a:ea typeface="+mn-ea"/>
                <a:cs typeface="+mn-cs"/>
              </a:rPr>
              <a:t>C7 or above, chronic injury (at least 1 year post injury), activation of thenar muscles (measured through manual muscle testing), and ability to perform at least 2 items on the JTHF or </a:t>
            </a:r>
            <a:r>
              <a:rPr lang="en-US" sz="1200" kern="1200" dirty="0" err="1">
                <a:solidFill>
                  <a:schemeClr val="tx1"/>
                </a:solidFill>
                <a:latin typeface="+mn-lt"/>
                <a:ea typeface="+mn-ea"/>
                <a:cs typeface="+mn-cs"/>
              </a:rPr>
              <a:t>Chedoke</a:t>
            </a:r>
            <a:r>
              <a:rPr lang="en-US" sz="1200" kern="1200" dirty="0">
                <a:solidFill>
                  <a:schemeClr val="tx1"/>
                </a:solidFill>
                <a:latin typeface="+mn-lt"/>
                <a:ea typeface="+mn-ea"/>
                <a:cs typeface="+mn-cs"/>
              </a:rPr>
              <a:t> Arm and Hand Activity Inventory (CAHAI);</a:t>
            </a:r>
            <a:r>
              <a:rPr lang="en-US" sz="1200" kern="1200" baseline="0" dirty="0">
                <a:solidFill>
                  <a:schemeClr val="tx1"/>
                </a:solidFill>
                <a:latin typeface="+mn-lt"/>
                <a:ea typeface="+mn-ea"/>
                <a:cs typeface="+mn-cs"/>
              </a:rPr>
              <a:t> </a:t>
            </a:r>
            <a:r>
              <a:rPr lang="en-US" sz="1200" kern="1200" dirty="0">
                <a:solidFill>
                  <a:schemeClr val="tx1"/>
                </a:solidFill>
                <a:latin typeface="+mn-lt"/>
                <a:ea typeface="+mn-ea"/>
                <a:cs typeface="+mn-cs"/>
              </a:rPr>
              <a:t>5 days per week, 2 hours per day, for 3 weeks; participants received trains of stimulation, set below motor threshold with a long pulse width. Each train comprised 5 single pulses of 1 millisecond duration at 10 Hz. The intensity was set below motor threshold, which elicited no hand movement or visible muscle twitches (approximately 1-2 milliamps) and therefore did not interfere with MP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Date Placeholder 3"/>
          <p:cNvSpPr>
            <a:spLocks noGrp="1"/>
          </p:cNvSpPr>
          <p:nvPr>
            <p:ph type="dt" idx="10"/>
          </p:nvPr>
        </p:nvSpPr>
        <p:spPr/>
        <p:txBody>
          <a:bodyPr/>
          <a:lstStyle/>
          <a:p>
            <a:fld id="{AA838481-B62F-E342-A8DC-0F9A7EDD13B7}" type="datetime4">
              <a:rPr lang="en-US" smtClean="0"/>
              <a:pPr/>
              <a:t>June 23, 2021</a:t>
            </a:fld>
            <a:endParaRPr lang="en-US"/>
          </a:p>
        </p:txBody>
      </p:sp>
    </p:spTree>
    <p:extLst>
      <p:ext uri="{BB962C8B-B14F-4D97-AF65-F5344CB8AC3E}">
        <p14:creationId xmlns:p14="http://schemas.microsoft.com/office/powerpoint/2010/main" val="16102564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 total of 800 pulses of 10 Hz </a:t>
            </a:r>
            <a:r>
              <a:rPr lang="en-US" sz="1200" kern="1200" dirty="0" err="1">
                <a:solidFill>
                  <a:schemeClr val="tx1"/>
                </a:solidFill>
                <a:latin typeface="+mn-lt"/>
                <a:ea typeface="+mn-ea"/>
                <a:cs typeface="+mn-cs"/>
              </a:rPr>
              <a:t>rTMS</a:t>
            </a:r>
            <a:r>
              <a:rPr lang="en-US" sz="1200" kern="1200" dirty="0">
                <a:solidFill>
                  <a:schemeClr val="tx1"/>
                </a:solidFill>
                <a:latin typeface="+mn-lt"/>
                <a:ea typeface="+mn-ea"/>
                <a:cs typeface="+mn-cs"/>
              </a:rPr>
              <a:t> with intensity set at 80% of the biceps RMT were delivered in 2-sec trains of 40 pulses, with an inter-train interval of 30 seconds, during which participants practiced a fine motor task (the Nine-hole Peg Test [NHPT]) in both the </a:t>
            </a:r>
            <a:r>
              <a:rPr lang="en-US" sz="1200" kern="1200" dirty="0" err="1">
                <a:solidFill>
                  <a:schemeClr val="tx1"/>
                </a:solidFill>
                <a:latin typeface="+mn-lt"/>
                <a:ea typeface="+mn-ea"/>
                <a:cs typeface="+mn-cs"/>
              </a:rPr>
              <a:t>rTMS</a:t>
            </a:r>
            <a:r>
              <a:rPr lang="en-US" sz="1200" kern="1200" dirty="0">
                <a:solidFill>
                  <a:schemeClr val="tx1"/>
                </a:solidFill>
                <a:latin typeface="+mn-lt"/>
                <a:ea typeface="+mn-ea"/>
                <a:cs typeface="+mn-cs"/>
              </a:rPr>
              <a:t> and sham-</a:t>
            </a:r>
            <a:r>
              <a:rPr lang="en-US" sz="1200" kern="1200" dirty="0" err="1">
                <a:solidFill>
                  <a:schemeClr val="tx1"/>
                </a:solidFill>
                <a:latin typeface="+mn-lt"/>
                <a:ea typeface="+mn-ea"/>
                <a:cs typeface="+mn-cs"/>
              </a:rPr>
              <a:t>rTMS</a:t>
            </a:r>
            <a:r>
              <a:rPr lang="en-US" sz="1200" kern="1200" dirty="0">
                <a:solidFill>
                  <a:schemeClr val="tx1"/>
                </a:solidFill>
                <a:latin typeface="+mn-lt"/>
                <a:ea typeface="+mn-ea"/>
                <a:cs typeface="+mn-cs"/>
              </a:rPr>
              <a:t> phases (~11</a:t>
            </a:r>
            <a:r>
              <a:rPr lang="en-US" sz="1200" kern="1200" baseline="0" dirty="0">
                <a:solidFill>
                  <a:schemeClr val="tx1"/>
                </a:solidFill>
                <a:latin typeface="+mn-lt"/>
                <a:ea typeface="+mn-ea"/>
                <a:cs typeface="+mn-cs"/>
              </a:rPr>
              <a:t> min </a:t>
            </a:r>
            <a:r>
              <a:rPr lang="en-US" sz="1200" kern="1200" baseline="0" dirty="0" err="1">
                <a:solidFill>
                  <a:schemeClr val="tx1"/>
                </a:solidFill>
                <a:latin typeface="+mn-lt"/>
                <a:ea typeface="+mn-ea"/>
                <a:cs typeface="+mn-cs"/>
              </a:rPr>
              <a:t>stim</a:t>
            </a:r>
            <a:r>
              <a:rPr lang="en-US" sz="1200" kern="1200" baseline="0" dirty="0">
                <a:solidFill>
                  <a:schemeClr val="tx1"/>
                </a:solidFill>
                <a:latin typeface="+mn-lt"/>
                <a:ea typeface="+mn-ea"/>
                <a:cs typeface="+mn-cs"/>
              </a:rPr>
              <a:t>)</a:t>
            </a:r>
            <a:endParaRPr lang="en-US" sz="120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latin typeface="+mn-lt"/>
                <a:ea typeface="+mn-ea"/>
                <a:cs typeface="+mn-cs"/>
              </a:rPr>
              <a:t>Boxplots</a:t>
            </a:r>
            <a:r>
              <a:rPr lang="en-US" sz="1200" kern="1200" dirty="0">
                <a:solidFill>
                  <a:schemeClr val="tx1"/>
                </a:solidFill>
                <a:latin typeface="+mn-lt"/>
                <a:ea typeface="+mn-ea"/>
                <a:cs typeface="+mn-cs"/>
              </a:rPr>
              <a:t> indicating median pre-post change in JTT time (± lower and upper quartiles) per condition (</a:t>
            </a:r>
            <a:r>
              <a:rPr lang="en-US" sz="1200" kern="1200" dirty="0" err="1">
                <a:solidFill>
                  <a:schemeClr val="tx1"/>
                </a:solidFill>
                <a:latin typeface="+mn-lt"/>
                <a:ea typeface="+mn-ea"/>
                <a:cs typeface="+mn-cs"/>
              </a:rPr>
              <a:t>rTMS+RTP</a:t>
            </a:r>
            <a:r>
              <a:rPr lang="en-US" sz="1200" kern="1200" dirty="0">
                <a:solidFill>
                  <a:schemeClr val="tx1"/>
                </a:solidFill>
                <a:latin typeface="+mn-lt"/>
                <a:ea typeface="+mn-ea"/>
                <a:cs typeface="+mn-cs"/>
              </a:rPr>
              <a:t>=black box) and sham-</a:t>
            </a:r>
            <a:r>
              <a:rPr lang="en-US" sz="1200" kern="1200" dirty="0" err="1">
                <a:solidFill>
                  <a:schemeClr val="tx1"/>
                </a:solidFill>
                <a:latin typeface="+mn-lt"/>
                <a:ea typeface="+mn-ea"/>
                <a:cs typeface="+mn-cs"/>
              </a:rPr>
              <a:t>rTMS+RTP</a:t>
            </a:r>
            <a:r>
              <a:rPr lang="en-US" sz="1200" kern="1200" dirty="0">
                <a:solidFill>
                  <a:schemeClr val="tx1"/>
                </a:solidFill>
                <a:latin typeface="+mn-lt"/>
                <a:ea typeface="+mn-ea"/>
                <a:cs typeface="+mn-cs"/>
              </a:rPr>
              <a:t> (grey box) and the minimal clinically important difference (MCID) (dotted horizontal line). Note that the median pre-post change for the </a:t>
            </a:r>
            <a:r>
              <a:rPr lang="en-US" sz="1200" kern="1200" dirty="0" err="1">
                <a:solidFill>
                  <a:schemeClr val="tx1"/>
                </a:solidFill>
                <a:latin typeface="+mn-lt"/>
                <a:ea typeface="+mn-ea"/>
                <a:cs typeface="+mn-cs"/>
              </a:rPr>
              <a:t>rTMS</a:t>
            </a:r>
            <a:r>
              <a:rPr lang="en-US" sz="1200" kern="1200" dirty="0">
                <a:solidFill>
                  <a:schemeClr val="tx1"/>
                </a:solidFill>
                <a:latin typeface="+mn-lt"/>
                <a:ea typeface="+mn-ea"/>
                <a:cs typeface="+mn-cs"/>
              </a:rPr>
              <a:t> condition met the MCID. </a:t>
            </a:r>
            <a:endParaRPr lang="en-US" dirty="0"/>
          </a:p>
          <a:p>
            <a:endParaRPr lang="en-US" dirty="0"/>
          </a:p>
          <a:p>
            <a:endParaRPr lang="en-US" dirty="0"/>
          </a:p>
        </p:txBody>
      </p:sp>
      <p:sp>
        <p:nvSpPr>
          <p:cNvPr id="4" name="Date Placeholder 3"/>
          <p:cNvSpPr>
            <a:spLocks noGrp="1"/>
          </p:cNvSpPr>
          <p:nvPr>
            <p:ph type="dt" idx="10"/>
          </p:nvPr>
        </p:nvSpPr>
        <p:spPr/>
        <p:txBody>
          <a:bodyPr/>
          <a:lstStyle/>
          <a:p>
            <a:fld id="{AA838481-B62F-E342-A8DC-0F9A7EDD13B7}" type="datetime4">
              <a:rPr lang="en-US" smtClean="0"/>
              <a:pPr/>
              <a:t>June 23, 2021</a:t>
            </a:fld>
            <a:endParaRPr lang="en-US"/>
          </a:p>
        </p:txBody>
      </p:sp>
    </p:spTree>
    <p:extLst>
      <p:ext uri="{BB962C8B-B14F-4D97-AF65-F5344CB8AC3E}">
        <p14:creationId xmlns:p14="http://schemas.microsoft.com/office/powerpoint/2010/main" val="26894909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Date Placeholder 3"/>
          <p:cNvSpPr>
            <a:spLocks noGrp="1"/>
          </p:cNvSpPr>
          <p:nvPr>
            <p:ph type="dt" idx="10"/>
          </p:nvPr>
        </p:nvSpPr>
        <p:spPr/>
        <p:txBody>
          <a:bodyPr/>
          <a:lstStyle/>
          <a:p>
            <a:fld id="{AA838481-B62F-E342-A8DC-0F9A7EDD13B7}" type="datetime4">
              <a:rPr lang="en-US" smtClean="0"/>
              <a:pPr/>
              <a:t>June 23, 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34CD5B-9F0D-464C-B5AB-06D4F7807615}" type="slidenum">
              <a:rPr lang="en-US" smtClean="0"/>
              <a:pPr/>
              <a:t>28</a:t>
            </a:fld>
            <a:endParaRPr lang="en-US"/>
          </a:p>
        </p:txBody>
      </p:sp>
    </p:spTree>
    <p:extLst>
      <p:ext uri="{BB962C8B-B14F-4D97-AF65-F5344CB8AC3E}">
        <p14:creationId xmlns:p14="http://schemas.microsoft.com/office/powerpoint/2010/main" val="829707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457200" rtl="0" eaLnBrk="1" fontAlgn="auto" latinLnBrk="0" hangingPunct="1">
              <a:lnSpc>
                <a:spcPct val="100000"/>
              </a:lnSpc>
              <a:spcBef>
                <a:spcPct val="20000"/>
              </a:spcBef>
              <a:spcAft>
                <a:spcPts val="0"/>
              </a:spcAft>
              <a:buClrTx/>
              <a:buSzTx/>
              <a:tabLst/>
              <a:defRPr/>
            </a:pPr>
            <a:r>
              <a:rPr kumimoji="0" lang="en-US" sz="1800" b="0" i="0" u="none" strike="noStrike" kern="1200" cap="none" spc="0" normalizeH="0" baseline="0" noProof="0" dirty="0">
                <a:ln>
                  <a:noFill/>
                </a:ln>
                <a:effectLst/>
                <a:uLnTx/>
                <a:uFillTx/>
                <a:latin typeface="+mn-lt"/>
                <a:ea typeface="+mn-ea"/>
                <a:cs typeface="+mn-cs"/>
              </a:rPr>
              <a:t>Population:</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US" sz="1200" dirty="0"/>
              <a:t>Chronic, cervical SCI</a:t>
            </a:r>
            <a:endParaRPr kumimoji="0" lang="en-US" sz="1200" b="0" i="0" u="none" strike="noStrike" kern="1200" cap="none" spc="0" normalizeH="0" baseline="0" noProof="0" dirty="0">
              <a:ln>
                <a:noFill/>
              </a:ln>
              <a:effectLst/>
              <a:uLnTx/>
              <a:uFillTx/>
            </a:endParaRPr>
          </a:p>
          <a:p>
            <a:pPr marL="342900" lvl="0" indent="-342900">
              <a:spcBef>
                <a:spcPct val="20000"/>
              </a:spcBef>
              <a:defRPr/>
            </a:pPr>
            <a:r>
              <a:rPr lang="en-US" sz="1800" dirty="0"/>
              <a:t>Design:</a:t>
            </a:r>
          </a:p>
          <a:p>
            <a:pPr marL="342900" lvl="0" indent="-342900">
              <a:spcBef>
                <a:spcPct val="20000"/>
              </a:spcBef>
              <a:buFont typeface="Arial"/>
              <a:buChar char="•"/>
              <a:defRPr/>
            </a:pPr>
            <a:r>
              <a:rPr lang="en-US" sz="1200" dirty="0"/>
              <a:t>Randomized crossover</a:t>
            </a:r>
            <a:endParaRPr kumimoji="0" lang="en-US" sz="1200" b="0" i="0" u="none" strike="noStrike" kern="1200" cap="none" spc="0" normalizeH="0" baseline="0" noProof="0" dirty="0">
              <a:ln>
                <a:noFill/>
              </a:ln>
              <a:effectLst/>
              <a:uLnTx/>
              <a:uFillTx/>
            </a:endParaRPr>
          </a:p>
          <a:p>
            <a:pPr marL="342900" marR="0" lvl="0" indent="-342900" algn="l" defTabSz="457200" rtl="0" eaLnBrk="1" fontAlgn="auto" latinLnBrk="0" hangingPunct="1">
              <a:lnSpc>
                <a:spcPct val="100000"/>
              </a:lnSpc>
              <a:spcBef>
                <a:spcPct val="20000"/>
              </a:spcBef>
              <a:spcAft>
                <a:spcPts val="0"/>
              </a:spcAft>
              <a:buClrTx/>
              <a:buSzTx/>
              <a:tabLst/>
              <a:defRPr/>
            </a:pPr>
            <a:r>
              <a:rPr kumimoji="0" lang="en-US" sz="1800" b="0" i="0" u="none" strike="noStrike" kern="1200" cap="none" spc="0" normalizeH="0" baseline="0" noProof="0" dirty="0">
                <a:ln>
                  <a:noFill/>
                </a:ln>
                <a:effectLst/>
                <a:uLnTx/>
                <a:uFillTx/>
                <a:latin typeface="+mn-lt"/>
                <a:ea typeface="+mn-ea"/>
                <a:cs typeface="+mn-cs"/>
              </a:rPr>
              <a:t>Intervention:</a:t>
            </a:r>
          </a:p>
          <a:p>
            <a:pPr marL="342900" indent="-342900">
              <a:spcBef>
                <a:spcPct val="20000"/>
              </a:spcBef>
              <a:buFont typeface="Arial"/>
              <a:buChar char="•"/>
              <a:defRPr/>
            </a:pPr>
            <a:r>
              <a:rPr lang="en-US" sz="1200" dirty="0"/>
              <a:t>Single 30-min session</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1200" b="0" i="0" u="none" strike="noStrike" kern="1200" cap="none" spc="0" normalizeH="0" baseline="0" noProof="0" dirty="0">
                <a:ln>
                  <a:noFill/>
                </a:ln>
                <a:effectLst/>
                <a:uLnTx/>
                <a:uFillTx/>
                <a:latin typeface="+mn-lt"/>
                <a:ea typeface="+mn-ea"/>
                <a:cs typeface="+mn-cs"/>
              </a:rPr>
              <a:t>Clinically</a:t>
            </a:r>
            <a:r>
              <a:rPr kumimoji="0" lang="en-US" sz="1200" b="0" i="0" u="none" strike="noStrike" kern="1200" cap="none" spc="0" normalizeH="0" noProof="0" dirty="0">
                <a:ln>
                  <a:noFill/>
                </a:ln>
                <a:effectLst/>
                <a:uLnTx/>
                <a:uFillTx/>
                <a:latin typeface="+mn-lt"/>
                <a:ea typeface="+mn-ea"/>
                <a:cs typeface="+mn-cs"/>
              </a:rPr>
              <a:t> accessible stimulation +</a:t>
            </a:r>
            <a:r>
              <a:rPr lang="en-US" sz="1200" dirty="0"/>
              <a:t> </a:t>
            </a:r>
            <a:r>
              <a:rPr lang="en-US" sz="1200" dirty="0" err="1"/>
              <a:t>u</a:t>
            </a:r>
            <a:r>
              <a:rPr kumimoji="0" lang="en-US" sz="1200" b="0" i="0" u="none" strike="noStrike" kern="1200" cap="none" spc="0" normalizeH="0" baseline="0" noProof="0" dirty="0" err="1">
                <a:ln>
                  <a:noFill/>
                </a:ln>
                <a:effectLst/>
                <a:uLnTx/>
                <a:uFillTx/>
                <a:latin typeface="+mn-lt"/>
                <a:ea typeface="+mn-ea"/>
                <a:cs typeface="+mn-cs"/>
              </a:rPr>
              <a:t>pper</a:t>
            </a:r>
            <a:r>
              <a:rPr kumimoji="0" lang="en-US" sz="1200" b="0" i="0" u="none" strike="noStrike" kern="1200" cap="none" spc="0" normalizeH="0" baseline="0" noProof="0" dirty="0">
                <a:ln>
                  <a:noFill/>
                </a:ln>
                <a:effectLst/>
                <a:uLnTx/>
                <a:uFillTx/>
                <a:latin typeface="+mn-lt"/>
                <a:ea typeface="+mn-ea"/>
                <a:cs typeface="+mn-cs"/>
              </a:rPr>
              <a:t> extremity massed practice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Transcranial direct current stimulation is associated with meaningful effects in a broad range of outcome measures.</a:t>
            </a:r>
            <a:r>
              <a:rPr lang="en-US" sz="1200" kern="1200" dirty="0">
                <a:solidFill>
                  <a:schemeClr val="tx1"/>
                </a:solidFill>
                <a:latin typeface="+mn-lt"/>
                <a:ea typeface="+mn-ea"/>
                <a:cs typeface="+mn-cs"/>
              </a:rPr>
              <a:t>  Short-term (30-minutes post stimulation) persistence of effects on pinch force (solid bars), Nine-hole Peg Test (9HPT; diagonal shading), and pinch force modulation (FM; checker shading) were assessed following a single session of either peripheral nerve </a:t>
            </a:r>
            <a:r>
              <a:rPr lang="en-US" sz="1200" kern="1200" dirty="0" err="1">
                <a:solidFill>
                  <a:schemeClr val="tx1"/>
                </a:solidFill>
                <a:latin typeface="+mn-lt"/>
                <a:ea typeface="+mn-ea"/>
                <a:cs typeface="+mn-cs"/>
              </a:rPr>
              <a:t>somatosensory</a:t>
            </a:r>
            <a:r>
              <a:rPr lang="en-US" sz="1200" kern="1200" dirty="0">
                <a:solidFill>
                  <a:schemeClr val="tx1"/>
                </a:solidFill>
                <a:latin typeface="+mn-lt"/>
                <a:ea typeface="+mn-ea"/>
                <a:cs typeface="+mn-cs"/>
              </a:rPr>
              <a:t> stimulation (PNSS), vibration (VIB), and transcranial direct current stimulation (</a:t>
            </a:r>
            <a:r>
              <a:rPr lang="en-US" sz="1200" kern="1200" dirty="0" err="1">
                <a:solidFill>
                  <a:schemeClr val="tx1"/>
                </a:solidFill>
                <a:latin typeface="+mn-lt"/>
                <a:ea typeface="+mn-ea"/>
                <a:cs typeface="+mn-cs"/>
              </a:rPr>
              <a:t>tDCS</a:t>
            </a:r>
            <a:r>
              <a:rPr lang="en-US" sz="1200" kern="1200" dirty="0">
                <a:solidFill>
                  <a:schemeClr val="tx1"/>
                </a:solidFill>
                <a:latin typeface="+mn-lt"/>
                <a:ea typeface="+mn-ea"/>
                <a:cs typeface="+mn-cs"/>
              </a:rPr>
              <a:t>) combined with FTP.  PNSS was associated with significant effects on 9HPT.  TDCS was associated with significant effects on all measures. Asterisks (*) indicate significant effects (</a:t>
            </a:r>
            <a:r>
              <a:rPr lang="en-US" sz="1200" kern="1200" dirty="0" err="1">
                <a:solidFill>
                  <a:schemeClr val="tx1"/>
                </a:solidFill>
                <a:latin typeface="+mn-lt"/>
                <a:ea typeface="+mn-ea"/>
                <a:cs typeface="+mn-cs"/>
              </a:rPr>
              <a:t>p</a:t>
            </a:r>
            <a:r>
              <a:rPr lang="en-US" sz="1200" kern="1200" dirty="0">
                <a:solidFill>
                  <a:schemeClr val="tx1"/>
                </a:solidFill>
                <a:latin typeface="+mn-lt"/>
                <a:ea typeface="+mn-ea"/>
                <a:cs typeface="+mn-cs"/>
              </a:rPr>
              <a:t> &lt; 0.05). </a:t>
            </a:r>
            <a:r>
              <a:rPr lang="en-US" sz="1200" b="1" kern="1200" dirty="0">
                <a:solidFill>
                  <a:schemeClr val="tx1"/>
                </a:solidFill>
                <a:latin typeface="+mn-lt"/>
                <a:ea typeface="+mn-ea"/>
                <a:cs typeface="+mn-cs"/>
              </a:rPr>
              <a:t>The dashed line indicates threshold for moderate effect size, which the literature suggests may be more important than </a:t>
            </a:r>
            <a:r>
              <a:rPr lang="en-US" sz="1200" b="1" kern="1200" dirty="0" err="1">
                <a:solidFill>
                  <a:schemeClr val="tx1"/>
                </a:solidFill>
                <a:latin typeface="+mn-lt"/>
                <a:ea typeface="+mn-ea"/>
                <a:cs typeface="+mn-cs"/>
              </a:rPr>
              <a:t>p</a:t>
            </a:r>
            <a:r>
              <a:rPr lang="en-US" sz="1200" b="1" kern="1200" dirty="0">
                <a:solidFill>
                  <a:schemeClr val="tx1"/>
                </a:solidFill>
                <a:latin typeface="+mn-lt"/>
                <a:ea typeface="+mn-ea"/>
                <a:cs typeface="+mn-cs"/>
              </a:rPr>
              <a:t>-values for assessment of clinical meaningfulness</a:t>
            </a:r>
            <a:r>
              <a:rPr lang="en-US" sz="1200" kern="1200" dirty="0">
                <a:solidFill>
                  <a:schemeClr val="tx1"/>
                </a:solidFill>
                <a:latin typeface="+mn-lt"/>
                <a:ea typeface="+mn-ea"/>
                <a:cs typeface="+mn-cs"/>
              </a:rPr>
              <a:t>. </a:t>
            </a:r>
            <a:r>
              <a:rPr lang="en-US" sz="1200" i="1" kern="1200" dirty="0">
                <a:solidFill>
                  <a:schemeClr val="tx1"/>
                </a:solidFill>
                <a:latin typeface="+mn-lt"/>
                <a:ea typeface="+mn-ea"/>
                <a:cs typeface="+mn-cs"/>
              </a:rPr>
              <a:t>Note that these results are from a proof-of-concept study wherein the interventions were applied in single sessions separated by one week, more definitive studies are needed.</a:t>
            </a:r>
            <a:r>
              <a:rPr lang="en-US" sz="1200" kern="1200" dirty="0">
                <a:solidFill>
                  <a:schemeClr val="tx1"/>
                </a:solidFill>
                <a:latin typeface="+mn-lt"/>
                <a:ea typeface="+mn-ea"/>
                <a:cs typeface="+mn-cs"/>
              </a:rPr>
              <a:t> From Gomes-</a:t>
            </a:r>
            <a:r>
              <a:rPr lang="en-US" sz="1200" kern="1200" dirty="0" err="1">
                <a:solidFill>
                  <a:schemeClr val="tx1"/>
                </a:solidFill>
                <a:latin typeface="+mn-lt"/>
                <a:ea typeface="+mn-ea"/>
                <a:cs typeface="+mn-cs"/>
              </a:rPr>
              <a:t>Osman</a:t>
            </a:r>
            <a:r>
              <a:rPr lang="en-US" sz="1200" kern="1200" dirty="0">
                <a:solidFill>
                  <a:schemeClr val="tx1"/>
                </a:solidFill>
                <a:latin typeface="+mn-lt"/>
                <a:ea typeface="+mn-ea"/>
                <a:cs typeface="+mn-cs"/>
              </a:rPr>
              <a:t> &amp; Field-</a:t>
            </a:r>
            <a:r>
              <a:rPr lang="en-US" sz="1200" kern="1200" dirty="0" err="1">
                <a:solidFill>
                  <a:schemeClr val="tx1"/>
                </a:solidFill>
                <a:latin typeface="+mn-lt"/>
                <a:ea typeface="+mn-ea"/>
                <a:cs typeface="+mn-cs"/>
              </a:rPr>
              <a:t>Fote</a:t>
            </a:r>
            <a:r>
              <a:rPr lang="en-US" sz="1200" kern="1200" dirty="0">
                <a:solidFill>
                  <a:schemeClr val="tx1"/>
                </a:solidFill>
                <a:latin typeface="+mn-lt"/>
                <a:ea typeface="+mn-ea"/>
                <a:cs typeface="+mn-cs"/>
              </a:rPr>
              <a:t>, 2015.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'Effect size' is simply a way of quantifying the size of the difference between two groups. The effect size is just the </a:t>
            </a:r>
            <a:r>
              <a:rPr lang="en-US" sz="1200" kern="1200" dirty="0" err="1">
                <a:solidFill>
                  <a:schemeClr val="tx1"/>
                </a:solidFill>
                <a:latin typeface="+mn-lt"/>
                <a:ea typeface="+mn-ea"/>
                <a:cs typeface="+mn-cs"/>
              </a:rPr>
              <a:t>standardised</a:t>
            </a:r>
            <a:r>
              <a:rPr lang="en-US" sz="1200" kern="1200" dirty="0">
                <a:solidFill>
                  <a:schemeClr val="tx1"/>
                </a:solidFill>
                <a:latin typeface="+mn-lt"/>
                <a:ea typeface="+mn-ea"/>
                <a:cs typeface="+mn-cs"/>
              </a:rPr>
              <a:t> mean difference between the two groups (difference of the means divided by standard deviation).  </a:t>
            </a:r>
            <a:endParaRPr kumimoji="0" lang="en-US" sz="1200" b="0" i="0" u="none" strike="noStrike" kern="1200" cap="none" spc="0" normalizeH="0" noProof="0" dirty="0">
              <a:ln>
                <a:noFill/>
              </a:ln>
              <a:effectLst/>
              <a:uLnTx/>
              <a:uFillTx/>
              <a:latin typeface="+mn-lt"/>
              <a:ea typeface="+mn-ea"/>
              <a:cs typeface="+mn-cs"/>
            </a:endParaRPr>
          </a:p>
          <a:p>
            <a:endParaRPr lang="en-US" baseline="0" dirty="0"/>
          </a:p>
        </p:txBody>
      </p:sp>
      <p:sp>
        <p:nvSpPr>
          <p:cNvPr id="4" name="Slide Number Placeholder 3"/>
          <p:cNvSpPr>
            <a:spLocks noGrp="1"/>
          </p:cNvSpPr>
          <p:nvPr>
            <p:ph type="sldNum" sz="quarter" idx="10"/>
          </p:nvPr>
        </p:nvSpPr>
        <p:spPr/>
        <p:txBody>
          <a:bodyPr/>
          <a:lstStyle/>
          <a:p>
            <a:fld id="{49EECF70-62E8-4A4D-97C9-E1DC4A50A82A}"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20472710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9EECF70-62E8-4A4D-97C9-E1DC4A50A82A}"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20472710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0100" lvl="1" indent="-342900">
              <a:buFont typeface="Wingdings" charset="2"/>
              <a:buNone/>
              <a:defRPr/>
            </a:pPr>
            <a:endParaRPr lang="en-US" sz="2500" dirty="0"/>
          </a:p>
        </p:txBody>
      </p:sp>
      <p:sp>
        <p:nvSpPr>
          <p:cNvPr id="4" name="Slide Number Placeholder 3"/>
          <p:cNvSpPr>
            <a:spLocks noGrp="1"/>
          </p:cNvSpPr>
          <p:nvPr>
            <p:ph type="sldNum" sz="quarter" idx="10"/>
          </p:nvPr>
        </p:nvSpPr>
        <p:spPr/>
        <p:txBody>
          <a:bodyPr/>
          <a:lstStyle/>
          <a:p>
            <a:fld id="{49EECF70-62E8-4A4D-97C9-E1DC4A50A82A}"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1120878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0100" lvl="1" indent="-342900">
              <a:buFont typeface="Wingdings" charset="2"/>
              <a:buNone/>
              <a:defRPr/>
            </a:pPr>
            <a:endParaRPr lang="en-US" sz="2500" dirty="0"/>
          </a:p>
        </p:txBody>
      </p:sp>
      <p:sp>
        <p:nvSpPr>
          <p:cNvPr id="4" name="Slide Number Placeholder 3"/>
          <p:cNvSpPr>
            <a:spLocks noGrp="1"/>
          </p:cNvSpPr>
          <p:nvPr>
            <p:ph type="sldNum" sz="quarter" idx="10"/>
          </p:nvPr>
        </p:nvSpPr>
        <p:spPr/>
        <p:txBody>
          <a:bodyPr/>
          <a:lstStyle/>
          <a:p>
            <a:fld id="{49EECF70-62E8-4A4D-97C9-E1DC4A50A82A}"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1120878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Total charge(= current density (intensity/electrode</a:t>
            </a:r>
            <a:r>
              <a:rPr lang="en-US" baseline="0" dirty="0"/>
              <a:t> size) </a:t>
            </a:r>
            <a:r>
              <a:rPr lang="en-US" baseline="0" dirty="0" err="1"/>
              <a:t>x</a:t>
            </a:r>
            <a:r>
              <a:rPr lang="en-US" baseline="0" dirty="0"/>
              <a:t> duration) </a:t>
            </a:r>
            <a:r>
              <a:rPr lang="en-US" dirty="0"/>
              <a:t>matched between</a:t>
            </a:r>
            <a:r>
              <a:rPr lang="en-US" baseline="0" dirty="0"/>
              <a:t> stimulation conditions: ~17 C/cm2; intensity &amp; duration varied to match current density between conditions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Top: </a:t>
            </a:r>
            <a:r>
              <a:rPr lang="en-US" baseline="0" dirty="0" err="1"/>
              <a:t>tPCS</a:t>
            </a:r>
            <a:r>
              <a:rPr lang="en-US" baseline="0" dirty="0"/>
              <a:t> Pulse duration: 500 ms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mn-lt"/>
                <a:ea typeface="+mn-ea"/>
                <a:cs typeface="+mn-cs"/>
              </a:rPr>
              <a:t>randomized sham-controlled cross-over design with 72 hours of washout period was used in this study </a:t>
            </a:r>
            <a:endParaRPr lang="en-US"/>
          </a:p>
          <a:p>
            <a:endParaRPr lang="en-US" baseline="0" dirty="0"/>
          </a:p>
        </p:txBody>
      </p:sp>
      <p:sp>
        <p:nvSpPr>
          <p:cNvPr id="4" name="Slide Number Placeholder 3"/>
          <p:cNvSpPr>
            <a:spLocks noGrp="1"/>
          </p:cNvSpPr>
          <p:nvPr>
            <p:ph type="sldNum" sz="quarter" idx="10"/>
          </p:nvPr>
        </p:nvSpPr>
        <p:spPr/>
        <p:txBody>
          <a:bodyPr/>
          <a:lstStyle/>
          <a:p>
            <a:fld id="{49EECF70-62E8-4A4D-97C9-E1DC4A50A82A}"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6349085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Change in scores for the assessment of acquisition and retention for the bimanual typing (BT) task by group (solid line = </a:t>
            </a:r>
            <a:r>
              <a:rPr lang="en-US" sz="1200" kern="1200" dirty="0" err="1">
                <a:solidFill>
                  <a:schemeClr val="tx1"/>
                </a:solidFill>
                <a:latin typeface="+mn-lt"/>
                <a:ea typeface="+mn-ea"/>
                <a:cs typeface="+mn-cs"/>
              </a:rPr>
              <a:t>bihemispheric</a:t>
            </a:r>
            <a:r>
              <a:rPr lang="en-US" sz="1200" kern="1200" dirty="0">
                <a:solidFill>
                  <a:schemeClr val="tx1"/>
                </a:solidFill>
                <a:latin typeface="+mn-lt"/>
                <a:ea typeface="+mn-ea"/>
                <a:cs typeface="+mn-cs"/>
              </a:rPr>
              <a:t> anodal </a:t>
            </a:r>
            <a:r>
              <a:rPr lang="en-US" sz="1200" kern="1200" dirty="0" err="1">
                <a:solidFill>
                  <a:schemeClr val="tx1"/>
                </a:solidFill>
                <a:latin typeface="+mn-lt"/>
                <a:ea typeface="+mn-ea"/>
                <a:cs typeface="+mn-cs"/>
              </a:rPr>
              <a:t>corticomotor</a:t>
            </a:r>
            <a:r>
              <a:rPr lang="en-US" sz="1200" kern="1200" dirty="0">
                <a:solidFill>
                  <a:schemeClr val="tx1"/>
                </a:solidFill>
                <a:latin typeface="+mn-lt"/>
                <a:ea typeface="+mn-ea"/>
                <a:cs typeface="+mn-cs"/>
              </a:rPr>
              <a:t> transcranial direct current stimulation [BAC-</a:t>
            </a:r>
            <a:r>
              <a:rPr lang="en-US" sz="1200" kern="1200" dirty="0" err="1">
                <a:solidFill>
                  <a:schemeClr val="tx1"/>
                </a:solidFill>
                <a:latin typeface="+mn-lt"/>
                <a:ea typeface="+mn-ea"/>
                <a:cs typeface="+mn-cs"/>
              </a:rPr>
              <a:t>tDCS</a:t>
            </a:r>
            <a:r>
              <a:rPr lang="en-US" sz="1200" kern="1200" dirty="0">
                <a:solidFill>
                  <a:schemeClr val="tx1"/>
                </a:solidFill>
                <a:latin typeface="+mn-lt"/>
                <a:ea typeface="+mn-ea"/>
                <a:cs typeface="+mn-cs"/>
              </a:rPr>
              <a:t>], dashed line = sham-</a:t>
            </a:r>
            <a:r>
              <a:rPr lang="en-US" sz="1200" kern="1200" dirty="0" err="1">
                <a:solidFill>
                  <a:schemeClr val="tx1"/>
                </a:solidFill>
                <a:latin typeface="+mn-lt"/>
                <a:ea typeface="+mn-ea"/>
                <a:cs typeface="+mn-cs"/>
              </a:rPr>
              <a:t>tDCS</a:t>
            </a:r>
            <a:r>
              <a:rPr lang="en-US" sz="1200" kern="1200" dirty="0">
                <a:solidFill>
                  <a:schemeClr val="tx1"/>
                </a:solidFill>
                <a:latin typeface="+mn-lt"/>
                <a:ea typeface="+mn-ea"/>
                <a:cs typeface="+mn-cs"/>
              </a:rPr>
              <a:t>). Magnitude of change in scores between pre-Day 1 and post-Day 5 was significantly different between the 2 groups (∗</a:t>
            </a:r>
            <a:r>
              <a:rPr lang="en-US" sz="1200" i="1" kern="1200" dirty="0" err="1">
                <a:solidFill>
                  <a:schemeClr val="tx1"/>
                </a:solidFill>
                <a:latin typeface="+mn-lt"/>
                <a:ea typeface="+mn-ea"/>
                <a:cs typeface="+mn-cs"/>
              </a:rPr>
              <a:t>p</a:t>
            </a:r>
            <a:r>
              <a:rPr lang="en-US" sz="1200" i="1" kern="1200" dirty="0">
                <a:solidFill>
                  <a:schemeClr val="tx1"/>
                </a:solidFill>
                <a:latin typeface="+mn-lt"/>
                <a:ea typeface="+mn-ea"/>
                <a:cs typeface="+mn-cs"/>
              </a:rPr>
              <a:t> </a:t>
            </a:r>
            <a:r>
              <a:rPr lang="en-US" sz="1200" kern="1200" dirty="0">
                <a:solidFill>
                  <a:schemeClr val="tx1"/>
                </a:solidFill>
                <a:latin typeface="+mn-lt"/>
                <a:ea typeface="+mn-ea"/>
                <a:cs typeface="+mn-cs"/>
              </a:rPr>
              <a:t>= .04, for comparison between pre-Day 1 and post-Day 5). This was not retained at follow-up (one week after cessation of stimulation and practice).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Subjects  (28</a:t>
            </a:r>
            <a:r>
              <a:rPr lang="en-US" sz="1200" kern="1200" baseline="0" dirty="0">
                <a:solidFill>
                  <a:schemeClr val="tx1"/>
                </a:solidFill>
                <a:latin typeface="+mn-lt"/>
                <a:ea typeface="+mn-ea"/>
                <a:cs typeface="+mn-cs"/>
              </a:rPr>
              <a:t> non-injured) </a:t>
            </a:r>
            <a:r>
              <a:rPr lang="en-US" sz="1200" kern="1200" dirty="0">
                <a:solidFill>
                  <a:schemeClr val="tx1"/>
                </a:solidFill>
                <a:latin typeface="+mn-lt"/>
                <a:ea typeface="+mn-ea"/>
                <a:cs typeface="+mn-cs"/>
              </a:rPr>
              <a:t>underwent five consecutive days of either BAC-</a:t>
            </a:r>
            <a:r>
              <a:rPr lang="en-US" sz="1200" kern="1200" dirty="0" err="1">
                <a:solidFill>
                  <a:schemeClr val="tx1"/>
                </a:solidFill>
                <a:latin typeface="+mn-lt"/>
                <a:ea typeface="+mn-ea"/>
                <a:cs typeface="+mn-cs"/>
              </a:rPr>
              <a:t>tDCS</a:t>
            </a:r>
            <a:r>
              <a:rPr lang="en-US" sz="1200" kern="1200" dirty="0">
                <a:solidFill>
                  <a:schemeClr val="tx1"/>
                </a:solidFill>
                <a:latin typeface="+mn-lt"/>
                <a:ea typeface="+mn-ea"/>
                <a:cs typeface="+mn-cs"/>
              </a:rPr>
              <a:t> or sham-</a:t>
            </a:r>
            <a:r>
              <a:rPr lang="en-US" sz="1200" kern="1200" dirty="0" err="1">
                <a:solidFill>
                  <a:schemeClr val="tx1"/>
                </a:solidFill>
                <a:latin typeface="+mn-lt"/>
                <a:ea typeface="+mn-ea"/>
                <a:cs typeface="+mn-cs"/>
              </a:rPr>
              <a:t>tDCS</a:t>
            </a:r>
            <a:r>
              <a:rPr lang="en-US" sz="1200" kern="1200" dirty="0">
                <a:solidFill>
                  <a:schemeClr val="tx1"/>
                </a:solidFill>
                <a:latin typeface="+mn-lt"/>
                <a:ea typeface="+mn-ea"/>
                <a:cs typeface="+mn-cs"/>
              </a:rPr>
              <a:t>. TDCS was delivered by two constant current stimulators (</a:t>
            </a:r>
            <a:r>
              <a:rPr lang="en-US" sz="1200" kern="1200" dirty="0" err="1">
                <a:solidFill>
                  <a:schemeClr val="tx1"/>
                </a:solidFill>
                <a:latin typeface="+mn-lt"/>
                <a:ea typeface="+mn-ea"/>
                <a:cs typeface="+mn-cs"/>
              </a:rPr>
              <a:t>Phoresor</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Iomed</a:t>
            </a:r>
            <a:r>
              <a:rPr lang="en-US" sz="1200" kern="1200" dirty="0">
                <a:solidFill>
                  <a:schemeClr val="tx1"/>
                </a:solidFill>
                <a:latin typeface="+mn-lt"/>
                <a:ea typeface="+mn-ea"/>
                <a:cs typeface="+mn-cs"/>
              </a:rPr>
              <a:t> Inc., Salt Lake City, UT) for which the output of the device was concealed from the subjects. Intensity was set at 1 </a:t>
            </a:r>
            <a:r>
              <a:rPr lang="en-US" sz="1200" kern="1200" dirty="0" err="1">
                <a:solidFill>
                  <a:schemeClr val="tx1"/>
                </a:solidFill>
                <a:latin typeface="+mn-lt"/>
                <a:ea typeface="+mn-ea"/>
                <a:cs typeface="+mn-cs"/>
              </a:rPr>
              <a:t>mA</a:t>
            </a:r>
            <a:r>
              <a:rPr lang="en-US" sz="1200" kern="1200" dirty="0">
                <a:solidFill>
                  <a:schemeClr val="tx1"/>
                </a:solidFill>
                <a:latin typeface="+mn-lt"/>
                <a:ea typeface="+mn-ea"/>
                <a:cs typeface="+mn-cs"/>
              </a:rPr>
              <a:t>, according to safety guidelines (</a:t>
            </a:r>
            <a:r>
              <a:rPr lang="en-US" sz="1200" kern="1200" dirty="0" err="1">
                <a:solidFill>
                  <a:schemeClr val="tx1"/>
                </a:solidFill>
                <a:latin typeface="+mn-lt"/>
                <a:ea typeface="+mn-ea"/>
                <a:cs typeface="+mn-cs"/>
              </a:rPr>
              <a:t>Bikson</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Datta</a:t>
            </a:r>
            <a:r>
              <a:rPr lang="en-US" sz="1200" kern="1200" dirty="0">
                <a:solidFill>
                  <a:schemeClr val="tx1"/>
                </a:solidFill>
                <a:latin typeface="+mn-lt"/>
                <a:ea typeface="+mn-ea"/>
                <a:cs typeface="+mn-cs"/>
              </a:rPr>
              <a:t>, &amp; </a:t>
            </a:r>
            <a:r>
              <a:rPr lang="en-US" sz="1200" kern="1200" dirty="0" err="1">
                <a:solidFill>
                  <a:schemeClr val="tx1"/>
                </a:solidFill>
                <a:latin typeface="+mn-lt"/>
                <a:ea typeface="+mn-ea"/>
                <a:cs typeface="+mn-cs"/>
              </a:rPr>
              <a:t>Elwassif</a:t>
            </a:r>
            <a:r>
              <a:rPr lang="en-US" sz="1200" kern="1200" dirty="0">
                <a:solidFill>
                  <a:schemeClr val="tx1"/>
                </a:solidFill>
                <a:latin typeface="+mn-lt"/>
                <a:ea typeface="+mn-ea"/>
                <a:cs typeface="+mn-cs"/>
              </a:rPr>
              <a:t>, 2009). Four saline-soaked, disposable </a:t>
            </a:r>
            <a:r>
              <a:rPr lang="en-US" sz="1200" kern="1200" dirty="0" err="1">
                <a:solidFill>
                  <a:schemeClr val="tx1"/>
                </a:solidFill>
                <a:latin typeface="+mn-lt"/>
                <a:ea typeface="+mn-ea"/>
                <a:cs typeface="+mn-cs"/>
              </a:rPr>
              <a:t>iontophoresis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elec</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trodes</a:t>
            </a:r>
            <a:r>
              <a:rPr lang="en-US" sz="1200" kern="1200" dirty="0">
                <a:solidFill>
                  <a:schemeClr val="tx1"/>
                </a:solidFill>
                <a:latin typeface="+mn-lt"/>
                <a:ea typeface="+mn-ea"/>
                <a:cs typeface="+mn-cs"/>
              </a:rPr>
              <a:t> (Optima, </a:t>
            </a:r>
            <a:r>
              <a:rPr lang="en-US" sz="1200" kern="1200" dirty="0" err="1">
                <a:solidFill>
                  <a:schemeClr val="tx1"/>
                </a:solidFill>
                <a:latin typeface="+mn-lt"/>
                <a:ea typeface="+mn-ea"/>
                <a:cs typeface="+mn-cs"/>
              </a:rPr>
              <a:t>Iomed</a:t>
            </a:r>
            <a:r>
              <a:rPr lang="en-US" sz="1200" kern="1200" dirty="0">
                <a:solidFill>
                  <a:schemeClr val="tx1"/>
                </a:solidFill>
                <a:latin typeface="+mn-lt"/>
                <a:ea typeface="+mn-ea"/>
                <a:cs typeface="+mn-cs"/>
              </a:rPr>
              <a:t> Inc, Salt Lake City, UT) were used for the stimulation: two active (anodal) electrodes with an area of 28 cm2 each were placed on the scalp over the hot spot (result- </a:t>
            </a:r>
            <a:r>
              <a:rPr lang="en-US" sz="1200" kern="1200" dirty="0" err="1">
                <a:solidFill>
                  <a:schemeClr val="tx1"/>
                </a:solidFill>
                <a:latin typeface="+mn-lt"/>
                <a:ea typeface="+mn-ea"/>
                <a:cs typeface="+mn-cs"/>
              </a:rPr>
              <a:t>ing</a:t>
            </a:r>
            <a:r>
              <a:rPr lang="en-US" sz="1200" kern="1200" dirty="0">
                <a:solidFill>
                  <a:schemeClr val="tx1"/>
                </a:solidFill>
                <a:latin typeface="+mn-lt"/>
                <a:ea typeface="+mn-ea"/>
                <a:cs typeface="+mn-cs"/>
              </a:rPr>
              <a:t> in a total current density of 35 μA/cm2), and two reference electrodes were placed on the </a:t>
            </a:r>
            <a:r>
              <a:rPr lang="en-US" sz="1200" kern="1200" dirty="0" err="1">
                <a:solidFill>
                  <a:schemeClr val="tx1"/>
                </a:solidFill>
                <a:latin typeface="+mn-lt"/>
                <a:ea typeface="+mn-ea"/>
                <a:cs typeface="+mn-cs"/>
              </a:rPr>
              <a:t>supraorbital</a:t>
            </a:r>
            <a:r>
              <a:rPr lang="en-US" sz="1200" kern="1200" dirty="0">
                <a:solidFill>
                  <a:schemeClr val="tx1"/>
                </a:solidFill>
                <a:latin typeface="+mn-lt"/>
                <a:ea typeface="+mn-ea"/>
                <a:cs typeface="+mn-cs"/>
              </a:rPr>
              <a:t> area bilaterally. The area of the inactive electrodes was approximately 37 cm2. The duration of the BAC-</a:t>
            </a:r>
            <a:r>
              <a:rPr lang="en-US" sz="1200" kern="1200" dirty="0" err="1">
                <a:solidFill>
                  <a:schemeClr val="tx1"/>
                </a:solidFill>
                <a:latin typeface="+mn-lt"/>
                <a:ea typeface="+mn-ea"/>
                <a:cs typeface="+mn-cs"/>
              </a:rPr>
              <a:t>tDCS</a:t>
            </a:r>
            <a:r>
              <a:rPr lang="en-US" sz="1200" kern="1200" dirty="0">
                <a:solidFill>
                  <a:schemeClr val="tx1"/>
                </a:solidFill>
                <a:latin typeface="+mn-lt"/>
                <a:ea typeface="+mn-ea"/>
                <a:cs typeface="+mn-cs"/>
              </a:rPr>
              <a:t> and the sham-</a:t>
            </a:r>
            <a:r>
              <a:rPr lang="en-US" sz="1200" kern="1200" dirty="0" err="1">
                <a:solidFill>
                  <a:schemeClr val="tx1"/>
                </a:solidFill>
                <a:latin typeface="+mn-lt"/>
                <a:ea typeface="+mn-ea"/>
                <a:cs typeface="+mn-cs"/>
              </a:rPr>
              <a:t>tDCS</a:t>
            </a:r>
            <a:r>
              <a:rPr lang="en-US" sz="1200" kern="1200" dirty="0">
                <a:solidFill>
                  <a:schemeClr val="tx1"/>
                </a:solidFill>
                <a:latin typeface="+mn-lt"/>
                <a:ea typeface="+mn-ea"/>
                <a:cs typeface="+mn-cs"/>
              </a:rPr>
              <a:t> period was 20 min each day.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baseline="0" dirty="0"/>
          </a:p>
        </p:txBody>
      </p:sp>
      <p:sp>
        <p:nvSpPr>
          <p:cNvPr id="4" name="Slide Number Placeholder 3"/>
          <p:cNvSpPr>
            <a:spLocks noGrp="1"/>
          </p:cNvSpPr>
          <p:nvPr>
            <p:ph type="sldNum" sz="quarter" idx="10"/>
          </p:nvPr>
        </p:nvSpPr>
        <p:spPr/>
        <p:txBody>
          <a:bodyPr/>
          <a:lstStyle/>
          <a:p>
            <a:fld id="{49EECF70-62E8-4A4D-97C9-E1DC4A50A82A}"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6349085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9EECF70-62E8-4A4D-97C9-E1DC4A50A82A}"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634908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342900" indent="-342900">
              <a:spcBef>
                <a:spcPct val="20000"/>
              </a:spcBef>
              <a:buFont typeface="Arial"/>
              <a:buNone/>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ANIMATION</a:t>
            </a:r>
          </a:p>
          <a:p>
            <a:pPr marL="342900" indent="-342900">
              <a:spcBef>
                <a:spcPct val="20000"/>
              </a:spcBef>
              <a:buFont typeface="Arial"/>
              <a:buChar char="•"/>
              <a:defRPr/>
            </a:pP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p>
            <a:pPr marL="342900" indent="-342900">
              <a:spcBef>
                <a:spcPct val="20000"/>
              </a:spcBef>
              <a:buFont typeface="Arial"/>
              <a:buChar char="•"/>
              <a:defRPr/>
            </a:pP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p>
            <a:pPr marL="342900" indent="-342900">
              <a:spcBef>
                <a:spcPct val="20000"/>
              </a:spcBef>
              <a:buFont typeface="Arial"/>
              <a:buChar char="•"/>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Repetitive</a:t>
            </a:r>
            <a:r>
              <a:rPr kumimoji="0" lang="en-US" sz="2000" b="0" i="0" u="none" strike="noStrike" kern="1200" cap="none" spc="0" normalizeH="0" noProof="0" dirty="0">
                <a:ln>
                  <a:noFill/>
                </a:ln>
                <a:solidFill>
                  <a:srgbClr val="000000"/>
                </a:solidFill>
                <a:effectLst/>
                <a:uLnTx/>
                <a:uFillTx/>
                <a:latin typeface="+mn-lt"/>
                <a:ea typeface="+mn-ea"/>
                <a:cs typeface="+mn-cs"/>
              </a:rPr>
              <a:t> </a:t>
            </a:r>
            <a:r>
              <a:rPr lang="en-US" sz="2000" dirty="0" err="1">
                <a:solidFill>
                  <a:srgbClr val="000000"/>
                </a:solidFill>
              </a:rPr>
              <a:t>p</a:t>
            </a:r>
            <a:r>
              <a:rPr kumimoji="0" lang="en-US" sz="2000" b="0" i="0" u="none" strike="noStrike" kern="1200" cap="none" spc="0" normalizeH="0" baseline="0" noProof="0" dirty="0">
                <a:ln>
                  <a:noFill/>
                </a:ln>
                <a:solidFill>
                  <a:srgbClr val="000000"/>
                </a:solidFill>
                <a:effectLst/>
                <a:uLnTx/>
                <a:uFillTx/>
                <a:latin typeface="+mn-lt"/>
                <a:ea typeface="+mn-ea"/>
                <a:cs typeface="+mn-cs"/>
              </a:rPr>
              <a:t>aired pulse stimulation (PPS):</a:t>
            </a:r>
          </a:p>
          <a:p>
            <a:pPr marL="800100" lvl="1" indent="-342900">
              <a:spcBef>
                <a:spcPct val="20000"/>
              </a:spcBef>
              <a:buFont typeface="Arial"/>
              <a:buChar char="•"/>
              <a:defRPr/>
            </a:pPr>
            <a:r>
              <a:rPr lang="en-US" sz="2000" dirty="0">
                <a:solidFill>
                  <a:srgbClr val="000000"/>
                </a:solidFill>
              </a:rPr>
              <a:t>≥ 3 ms </a:t>
            </a:r>
            <a:r>
              <a:rPr lang="en-US" sz="2000" dirty="0" err="1">
                <a:solidFill>
                  <a:srgbClr val="000000"/>
                </a:solidFill>
              </a:rPr>
              <a:t>interpulse</a:t>
            </a:r>
            <a:r>
              <a:rPr lang="en-US" sz="2000" dirty="0">
                <a:solidFill>
                  <a:srgbClr val="000000"/>
                </a:solidFill>
              </a:rPr>
              <a:t> interval: inhibitory</a:t>
            </a:r>
          </a:p>
          <a:p>
            <a:pPr marL="800100" lvl="1" indent="-342900">
              <a:spcBef>
                <a:spcPct val="20000"/>
              </a:spcBef>
              <a:buFont typeface="Arial"/>
              <a:buChar char="•"/>
              <a:defRPr/>
            </a:pPr>
            <a:r>
              <a:rPr lang="en-US" sz="2000" dirty="0">
                <a:solidFill>
                  <a:srgbClr val="000000"/>
                </a:solidFill>
              </a:rPr>
              <a:t>1.5 ms </a:t>
            </a:r>
            <a:r>
              <a:rPr lang="en-US" sz="2000" dirty="0" err="1">
                <a:solidFill>
                  <a:srgbClr val="000000"/>
                </a:solidFill>
              </a:rPr>
              <a:t>interpulse</a:t>
            </a:r>
            <a:r>
              <a:rPr lang="en-US" sz="2000" dirty="0">
                <a:solidFill>
                  <a:srgbClr val="000000"/>
                </a:solidFill>
              </a:rPr>
              <a:t> interval: excitatory</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p>
            <a:pPr marL="342900" indent="-342900">
              <a:spcBef>
                <a:spcPct val="20000"/>
              </a:spcBef>
              <a:buFont typeface="Arial"/>
              <a:buChar char="•"/>
              <a:defRPr/>
            </a:pPr>
            <a:r>
              <a:rPr lang="en-US" sz="2000" dirty="0" err="1">
                <a:solidFill>
                  <a:srgbClr val="000000"/>
                </a:solidFill>
              </a:rPr>
              <a:t>Quadripulse</a:t>
            </a:r>
            <a:r>
              <a:rPr lang="en-US" sz="2000" dirty="0">
                <a:solidFill>
                  <a:srgbClr val="000000"/>
                </a:solidFill>
              </a:rPr>
              <a:t> stimulation (QPS):</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p>
            <a:pPr marL="800100" lvl="1" indent="-342900">
              <a:spcBef>
                <a:spcPct val="20000"/>
              </a:spcBef>
              <a:buFont typeface="Arial"/>
              <a:buChar char="•"/>
              <a:defRPr/>
            </a:pPr>
            <a:r>
              <a:rPr lang="en-US" sz="2000" dirty="0">
                <a:solidFill>
                  <a:srgbClr val="000000"/>
                </a:solidFill>
              </a:rPr>
              <a:t>≥ 30 ms </a:t>
            </a:r>
            <a:r>
              <a:rPr lang="en-US" sz="2000" dirty="0" err="1">
                <a:solidFill>
                  <a:srgbClr val="000000"/>
                </a:solidFill>
              </a:rPr>
              <a:t>interpulse</a:t>
            </a:r>
            <a:r>
              <a:rPr lang="en-US" sz="2000" dirty="0">
                <a:solidFill>
                  <a:srgbClr val="000000"/>
                </a:solidFill>
              </a:rPr>
              <a:t> interval: inhibitory</a:t>
            </a:r>
          </a:p>
          <a:p>
            <a:pPr marL="800100" lvl="1" indent="-342900">
              <a:spcBef>
                <a:spcPct val="20000"/>
              </a:spcBef>
              <a:buFont typeface="Arial"/>
              <a:buChar char="•"/>
              <a:defRPr/>
            </a:pPr>
            <a:r>
              <a:rPr lang="en-US" sz="2000" dirty="0">
                <a:solidFill>
                  <a:srgbClr val="000000"/>
                </a:solidFill>
              </a:rPr>
              <a:t>≤ 10 ms </a:t>
            </a:r>
            <a:r>
              <a:rPr lang="en-US" sz="2000" dirty="0" err="1">
                <a:solidFill>
                  <a:srgbClr val="000000"/>
                </a:solidFill>
              </a:rPr>
              <a:t>interpulse</a:t>
            </a:r>
            <a:r>
              <a:rPr lang="en-US" sz="2000" dirty="0">
                <a:solidFill>
                  <a:srgbClr val="000000"/>
                </a:solidFill>
              </a:rPr>
              <a:t> interval: excitatory</a:t>
            </a:r>
          </a:p>
          <a:p>
            <a:pPr marL="342900" lvl="0" indent="-342900">
              <a:spcBef>
                <a:spcPct val="20000"/>
              </a:spcBef>
              <a:buFont typeface="Arial"/>
              <a:buNone/>
              <a:defRPr/>
            </a:pP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p>
            <a:pPr marL="342900" lvl="0" indent="-342900">
              <a:spcBef>
                <a:spcPct val="20000"/>
              </a:spcBef>
              <a:buFont typeface="Arial"/>
              <a:buNone/>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Both protocols repeated every 5 sec</a:t>
            </a:r>
          </a:p>
          <a:p>
            <a:endParaRPr lang="en-US" dirty="0"/>
          </a:p>
        </p:txBody>
      </p:sp>
      <p:sp>
        <p:nvSpPr>
          <p:cNvPr id="4" name="Date Placeholder 3"/>
          <p:cNvSpPr>
            <a:spLocks noGrp="1"/>
          </p:cNvSpPr>
          <p:nvPr>
            <p:ph type="dt" idx="10"/>
          </p:nvPr>
        </p:nvSpPr>
        <p:spPr/>
        <p:txBody>
          <a:bodyPr/>
          <a:lstStyle/>
          <a:p>
            <a:fld id="{AA838481-B62F-E342-A8DC-0F9A7EDD13B7}" type="datetime4">
              <a:rPr lang="en-US" smtClean="0"/>
              <a:pPr/>
              <a:t>June 23, 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34CD5B-9F0D-464C-B5AB-06D4F7807615}" type="slidenum">
              <a:rPr lang="en-US" smtClean="0"/>
              <a:pPr/>
              <a:t>7</a:t>
            </a:fld>
            <a:endParaRPr lang="en-US"/>
          </a:p>
        </p:txBody>
      </p:sp>
    </p:spTree>
    <p:extLst>
      <p:ext uri="{BB962C8B-B14F-4D97-AF65-F5344CB8AC3E}">
        <p14:creationId xmlns:p14="http://schemas.microsoft.com/office/powerpoint/2010/main" val="20546348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9EECF70-62E8-4A4D-97C9-E1DC4A50A82A}"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31803125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Date Placeholder 3"/>
          <p:cNvSpPr>
            <a:spLocks noGrp="1"/>
          </p:cNvSpPr>
          <p:nvPr>
            <p:ph type="dt" idx="10"/>
          </p:nvPr>
        </p:nvSpPr>
        <p:spPr/>
        <p:txBody>
          <a:bodyPr/>
          <a:lstStyle/>
          <a:p>
            <a:fld id="{AA838481-B62F-E342-A8DC-0F9A7EDD13B7}" type="datetime4">
              <a:rPr lang="en-US" smtClean="0"/>
              <a:pPr/>
              <a:t>June 23, 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34CD5B-9F0D-464C-B5AB-06D4F7807615}" type="slidenum">
              <a:rPr lang="en-US" smtClean="0"/>
              <a:pPr/>
              <a:t>37</a:t>
            </a:fld>
            <a:endParaRPr lang="en-US"/>
          </a:p>
        </p:txBody>
      </p:sp>
    </p:spTree>
    <p:extLst>
      <p:ext uri="{BB962C8B-B14F-4D97-AF65-F5344CB8AC3E}">
        <p14:creationId xmlns:p14="http://schemas.microsoft.com/office/powerpoint/2010/main" val="26576939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9EECF70-62E8-4A4D-97C9-E1DC4A50A82A}"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8265064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AA838481-B62F-E342-A8DC-0F9A7EDD13B7}" type="datetime4">
              <a:rPr lang="en-US" smtClean="0"/>
              <a:pPr/>
              <a:t>June 23, 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34CD5B-9F0D-464C-B5AB-06D4F7807615}" type="slidenum">
              <a:rPr lang="en-US" smtClean="0"/>
              <a:pPr/>
              <a:t>40</a:t>
            </a:fld>
            <a:endParaRPr lang="en-US"/>
          </a:p>
        </p:txBody>
      </p:sp>
    </p:spTree>
    <p:extLst>
      <p:ext uri="{BB962C8B-B14F-4D97-AF65-F5344CB8AC3E}">
        <p14:creationId xmlns:p14="http://schemas.microsoft.com/office/powerpoint/2010/main" val="14410617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9EECF70-62E8-4A4D-97C9-E1DC4A50A82A}"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31589626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9EECF70-62E8-4A4D-97C9-E1DC4A50A82A}"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4140642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9EECF70-62E8-4A4D-97C9-E1DC4A50A82A}"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1311653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AA838481-B62F-E342-A8DC-0F9A7EDD13B7}" type="datetime4">
              <a:rPr lang="en-US" smtClean="0"/>
              <a:pPr/>
              <a:t>June 23, 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34CD5B-9F0D-464C-B5AB-06D4F7807615}" type="slidenum">
              <a:rPr lang="en-US" smtClean="0"/>
              <a:pPr/>
              <a:t>8</a:t>
            </a:fld>
            <a:endParaRPr lang="en-US"/>
          </a:p>
        </p:txBody>
      </p:sp>
    </p:spTree>
    <p:extLst>
      <p:ext uri="{BB962C8B-B14F-4D97-AF65-F5344CB8AC3E}">
        <p14:creationId xmlns:p14="http://schemas.microsoft.com/office/powerpoint/2010/main" val="26132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fld id="{AA838481-B62F-E342-A8DC-0F9A7EDD13B7}" type="datetime4">
              <a:rPr lang="en-US" smtClean="0"/>
              <a:pPr/>
              <a:t>June 23, 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34CD5B-9F0D-464C-B5AB-06D4F7807615}" type="slidenum">
              <a:rPr lang="en-US" smtClean="0"/>
              <a:pPr/>
              <a:t>10</a:t>
            </a:fld>
            <a:endParaRPr lang="en-US"/>
          </a:p>
        </p:txBody>
      </p:sp>
    </p:spTree>
    <p:extLst>
      <p:ext uri="{BB962C8B-B14F-4D97-AF65-F5344CB8AC3E}">
        <p14:creationId xmlns:p14="http://schemas.microsoft.com/office/powerpoint/2010/main" val="1676804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AA838481-B62F-E342-A8DC-0F9A7EDD13B7}" type="datetime4">
              <a:rPr lang="en-US" smtClean="0"/>
              <a:pPr/>
              <a:t>June 23, 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34CD5B-9F0D-464C-B5AB-06D4F7807615}" type="slidenum">
              <a:rPr lang="en-US" smtClean="0"/>
              <a:pPr/>
              <a:t>12</a:t>
            </a:fld>
            <a:endParaRPr lang="en-US"/>
          </a:p>
        </p:txBody>
      </p:sp>
    </p:spTree>
    <p:extLst>
      <p:ext uri="{BB962C8B-B14F-4D97-AF65-F5344CB8AC3E}">
        <p14:creationId xmlns:p14="http://schemas.microsoft.com/office/powerpoint/2010/main" val="3065358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Date Placeholder 3"/>
          <p:cNvSpPr>
            <a:spLocks noGrp="1"/>
          </p:cNvSpPr>
          <p:nvPr>
            <p:ph type="dt" idx="10"/>
          </p:nvPr>
        </p:nvSpPr>
        <p:spPr/>
        <p:txBody>
          <a:bodyPr/>
          <a:lstStyle/>
          <a:p>
            <a:fld id="{AA838481-B62F-E342-A8DC-0F9A7EDD13B7}" type="datetime4">
              <a:rPr lang="en-US" smtClean="0"/>
              <a:pPr/>
              <a:t>June 23, 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34CD5B-9F0D-464C-B5AB-06D4F7807615}" type="slidenum">
              <a:rPr lang="en-US" smtClean="0"/>
              <a:pPr/>
              <a:t>13</a:t>
            </a:fld>
            <a:endParaRPr lang="en-US"/>
          </a:p>
        </p:txBody>
      </p:sp>
    </p:spTree>
    <p:extLst>
      <p:ext uri="{BB962C8B-B14F-4D97-AF65-F5344CB8AC3E}">
        <p14:creationId xmlns:p14="http://schemas.microsoft.com/office/powerpoint/2010/main" val="3277840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Date Placeholder 3"/>
          <p:cNvSpPr>
            <a:spLocks noGrp="1"/>
          </p:cNvSpPr>
          <p:nvPr>
            <p:ph type="dt" idx="10"/>
          </p:nvPr>
        </p:nvSpPr>
        <p:spPr/>
        <p:txBody>
          <a:bodyPr/>
          <a:lstStyle/>
          <a:p>
            <a:fld id="{AA838481-B62F-E342-A8DC-0F9A7EDD13B7}" type="datetime4">
              <a:rPr lang="en-US" smtClean="0"/>
              <a:pPr/>
              <a:t>June 23, 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34CD5B-9F0D-464C-B5AB-06D4F7807615}" type="slidenum">
              <a:rPr lang="en-US" smtClean="0"/>
              <a:pPr/>
              <a:t>14</a:t>
            </a:fld>
            <a:endParaRPr lang="en-US"/>
          </a:p>
        </p:txBody>
      </p:sp>
    </p:spTree>
    <p:extLst>
      <p:ext uri="{BB962C8B-B14F-4D97-AF65-F5344CB8AC3E}">
        <p14:creationId xmlns:p14="http://schemas.microsoft.com/office/powerpoint/2010/main" val="922854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Date Placeholder 3"/>
          <p:cNvSpPr>
            <a:spLocks noGrp="1"/>
          </p:cNvSpPr>
          <p:nvPr>
            <p:ph type="dt" idx="10"/>
          </p:nvPr>
        </p:nvSpPr>
        <p:spPr/>
        <p:txBody>
          <a:bodyPr/>
          <a:lstStyle/>
          <a:p>
            <a:fld id="{AA838481-B62F-E342-A8DC-0F9A7EDD13B7}" type="datetime4">
              <a:rPr lang="en-US" smtClean="0"/>
              <a:pPr/>
              <a:t>June 23, 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34CD5B-9F0D-464C-B5AB-06D4F7807615}" type="slidenum">
              <a:rPr lang="en-US" smtClean="0"/>
              <a:pPr/>
              <a:t>15</a:t>
            </a:fld>
            <a:endParaRPr lang="en-US"/>
          </a:p>
        </p:txBody>
      </p:sp>
    </p:spTree>
    <p:extLst>
      <p:ext uri="{BB962C8B-B14F-4D97-AF65-F5344CB8AC3E}">
        <p14:creationId xmlns:p14="http://schemas.microsoft.com/office/powerpoint/2010/main" val="7690495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structions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879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Lg Footer">
    <p:spTree>
      <p:nvGrpSpPr>
        <p:cNvPr id="1" name=""/>
        <p:cNvGrpSpPr/>
        <p:nvPr/>
      </p:nvGrpSpPr>
      <p:grpSpPr>
        <a:xfrm>
          <a:off x="0" y="0"/>
          <a:ext cx="0" cy="0"/>
          <a:chOff x="0" y="0"/>
          <a:chExt cx="0" cy="0"/>
        </a:xfrm>
      </p:grpSpPr>
      <p:sp>
        <p:nvSpPr>
          <p:cNvPr id="7" name="Title 1"/>
          <p:cNvSpPr>
            <a:spLocks noGrp="1"/>
          </p:cNvSpPr>
          <p:nvPr>
            <p:ph type="title"/>
          </p:nvPr>
        </p:nvSpPr>
        <p:spPr>
          <a:xfrm>
            <a:off x="457200" y="914400"/>
            <a:ext cx="8229600" cy="2286000"/>
          </a:xfrm>
          <a:prstGeom prst="rect">
            <a:avLst/>
          </a:prstGeom>
        </p:spPr>
        <p:txBody>
          <a:bodyPr vert="horz" lIns="0" tIns="0" rIns="0" bIns="0" anchor="b" anchorCtr="0"/>
          <a:lstStyle>
            <a:lvl1pPr>
              <a:lnSpc>
                <a:spcPts val="4500"/>
              </a:lnSpc>
              <a:defRPr sz="4200" cap="all">
                <a:solidFill>
                  <a:srgbClr val="0A508C"/>
                </a:solidFill>
                <a:latin typeface="Arial"/>
              </a:defRPr>
            </a:lvl1pPr>
          </a:lstStyle>
          <a:p>
            <a:r>
              <a:rPr lang="en-US" dirty="0"/>
              <a:t>Click to edit Master title style</a:t>
            </a:r>
          </a:p>
        </p:txBody>
      </p:sp>
      <p:sp>
        <p:nvSpPr>
          <p:cNvPr id="8" name="Text Placeholder 5"/>
          <p:cNvSpPr>
            <a:spLocks noGrp="1"/>
          </p:cNvSpPr>
          <p:nvPr>
            <p:ph type="body" sz="quarter" idx="11"/>
          </p:nvPr>
        </p:nvSpPr>
        <p:spPr>
          <a:xfrm>
            <a:off x="457200" y="3733800"/>
            <a:ext cx="8229600" cy="1981200"/>
          </a:xfrm>
          <a:prstGeom prst="rect">
            <a:avLst/>
          </a:prstGeom>
        </p:spPr>
        <p:txBody>
          <a:bodyPr vert="horz" lIns="0" tIns="0" rIns="0" bIns="0"/>
          <a:lstStyle>
            <a:lvl1pPr marL="0" indent="0" algn="ctr">
              <a:lnSpc>
                <a:spcPts val="2700"/>
              </a:lnSpc>
              <a:buFontTx/>
              <a:buNone/>
              <a:defRPr sz="2400" baseline="0">
                <a:solidFill>
                  <a:srgbClr val="5E6A71"/>
                </a:solidFill>
                <a:latin typeface="Arial"/>
              </a:defRPr>
            </a:lvl1pPr>
          </a:lstStyle>
          <a:p>
            <a:pPr lvl="0"/>
            <a:r>
              <a:rPr lang="en-US" dirty="0"/>
              <a:t>Click to edit Master text styles</a:t>
            </a:r>
          </a:p>
        </p:txBody>
      </p:sp>
      <p:sp>
        <p:nvSpPr>
          <p:cNvPr id="9" name="Rectangle 8"/>
          <p:cNvSpPr/>
          <p:nvPr userDrawn="1"/>
        </p:nvSpPr>
        <p:spPr>
          <a:xfrm>
            <a:off x="3810000" y="3429000"/>
            <a:ext cx="1524000" cy="38100"/>
          </a:xfrm>
          <a:prstGeom prst="rect">
            <a:avLst/>
          </a:prstGeom>
          <a:solidFill>
            <a:srgbClr val="EBB7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31500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Lg Footer w/Imag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4001"/>
          <a:stretch/>
        </p:blipFill>
        <p:spPr>
          <a:xfrm>
            <a:off x="0" y="457198"/>
            <a:ext cx="9144000" cy="5486401"/>
          </a:xfrm>
          <a:prstGeom prst="rect">
            <a:avLst/>
          </a:prstGeom>
        </p:spPr>
      </p:pic>
      <p:sp>
        <p:nvSpPr>
          <p:cNvPr id="8" name="Title 1"/>
          <p:cNvSpPr>
            <a:spLocks noGrp="1"/>
          </p:cNvSpPr>
          <p:nvPr>
            <p:ph type="title"/>
          </p:nvPr>
        </p:nvSpPr>
        <p:spPr>
          <a:xfrm>
            <a:off x="457200" y="914400"/>
            <a:ext cx="8229600" cy="2286000"/>
          </a:xfrm>
          <a:prstGeom prst="rect">
            <a:avLst/>
          </a:prstGeom>
        </p:spPr>
        <p:txBody>
          <a:bodyPr vert="horz" lIns="0" tIns="0" rIns="0" bIns="0" anchor="b" anchorCtr="0"/>
          <a:lstStyle>
            <a:lvl1pPr>
              <a:lnSpc>
                <a:spcPts val="4500"/>
              </a:lnSpc>
              <a:defRPr sz="4200" cap="all">
                <a:solidFill>
                  <a:srgbClr val="0A508C"/>
                </a:solidFill>
                <a:latin typeface="Arial"/>
              </a:defRPr>
            </a:lvl1pPr>
          </a:lstStyle>
          <a:p>
            <a:r>
              <a:rPr lang="en-US" dirty="0"/>
              <a:t>Click to edit Master title style</a:t>
            </a:r>
          </a:p>
        </p:txBody>
      </p:sp>
      <p:sp>
        <p:nvSpPr>
          <p:cNvPr id="9" name="Rectangle 8"/>
          <p:cNvSpPr/>
          <p:nvPr userDrawn="1"/>
        </p:nvSpPr>
        <p:spPr>
          <a:xfrm>
            <a:off x="3810000" y="3429000"/>
            <a:ext cx="1524000" cy="38100"/>
          </a:xfrm>
          <a:prstGeom prst="rect">
            <a:avLst/>
          </a:prstGeom>
          <a:solidFill>
            <a:srgbClr val="EBB7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 Placeholder 5"/>
          <p:cNvSpPr>
            <a:spLocks noGrp="1"/>
          </p:cNvSpPr>
          <p:nvPr>
            <p:ph type="body" sz="quarter" idx="11"/>
          </p:nvPr>
        </p:nvSpPr>
        <p:spPr>
          <a:xfrm>
            <a:off x="457200" y="3733800"/>
            <a:ext cx="8229600" cy="1981200"/>
          </a:xfrm>
          <a:prstGeom prst="rect">
            <a:avLst/>
          </a:prstGeom>
        </p:spPr>
        <p:txBody>
          <a:bodyPr vert="horz" lIns="0" tIns="0" rIns="0" bIns="0"/>
          <a:lstStyle>
            <a:lvl1pPr marL="0" indent="0" algn="ctr">
              <a:lnSpc>
                <a:spcPts val="2700"/>
              </a:lnSpc>
              <a:buFontTx/>
              <a:buNone/>
              <a:defRPr sz="2400" baseline="0">
                <a:solidFill>
                  <a:srgbClr val="5E6A71"/>
                </a:solidFill>
                <a:latin typeface="Arial"/>
              </a:defRPr>
            </a:lvl1pPr>
          </a:lstStyle>
          <a:p>
            <a:pPr lvl="0"/>
            <a:r>
              <a:rPr lang="en-US" dirty="0"/>
              <a:t>Click to edit Master text styles</a:t>
            </a:r>
          </a:p>
        </p:txBody>
      </p:sp>
    </p:spTree>
    <p:extLst>
      <p:ext uri="{BB962C8B-B14F-4D97-AF65-F5344CB8AC3E}">
        <p14:creationId xmlns:p14="http://schemas.microsoft.com/office/powerpoint/2010/main" val="27822909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Sm Footer">
    <p:spTree>
      <p:nvGrpSpPr>
        <p:cNvPr id="1" name=""/>
        <p:cNvGrpSpPr/>
        <p:nvPr/>
      </p:nvGrpSpPr>
      <p:grpSpPr>
        <a:xfrm>
          <a:off x="0" y="0"/>
          <a:ext cx="0" cy="0"/>
          <a:chOff x="0" y="0"/>
          <a:chExt cx="0" cy="0"/>
        </a:xfrm>
      </p:grpSpPr>
      <p:sp>
        <p:nvSpPr>
          <p:cNvPr id="7" name="Title 1"/>
          <p:cNvSpPr>
            <a:spLocks noGrp="1"/>
          </p:cNvSpPr>
          <p:nvPr>
            <p:ph type="ctrTitle"/>
          </p:nvPr>
        </p:nvSpPr>
        <p:spPr>
          <a:xfrm>
            <a:off x="457200" y="914400"/>
            <a:ext cx="8229600" cy="2286000"/>
          </a:xfrm>
          <a:prstGeom prst="rect">
            <a:avLst/>
          </a:prstGeom>
        </p:spPr>
        <p:txBody>
          <a:bodyPr lIns="0" tIns="0" rIns="0" bIns="0" anchor="b" anchorCtr="0"/>
          <a:lstStyle>
            <a:lvl1pPr>
              <a:lnSpc>
                <a:spcPts val="4500"/>
              </a:lnSpc>
              <a:defRPr sz="4200" cap="all" baseline="0">
                <a:solidFill>
                  <a:srgbClr val="0A508C"/>
                </a:solidFill>
                <a:latin typeface="Arial"/>
              </a:defRPr>
            </a:lvl1pPr>
          </a:lstStyle>
          <a:p>
            <a:r>
              <a:rPr lang="en-US" dirty="0"/>
              <a:t>Click to edit Master title style</a:t>
            </a:r>
          </a:p>
        </p:txBody>
      </p:sp>
      <p:sp>
        <p:nvSpPr>
          <p:cNvPr id="8" name="Subtitle 2"/>
          <p:cNvSpPr>
            <a:spLocks noGrp="1"/>
          </p:cNvSpPr>
          <p:nvPr>
            <p:ph type="subTitle" idx="1"/>
          </p:nvPr>
        </p:nvSpPr>
        <p:spPr>
          <a:xfrm>
            <a:off x="457200" y="3733800"/>
            <a:ext cx="8229600" cy="1981200"/>
          </a:xfrm>
          <a:prstGeom prst="rect">
            <a:avLst/>
          </a:prstGeom>
        </p:spPr>
        <p:txBody>
          <a:bodyPr lIns="0" tIns="0" rIns="0" bIns="0"/>
          <a:lstStyle>
            <a:lvl1pPr marL="0" indent="0" algn="ctr">
              <a:lnSpc>
                <a:spcPts val="2700"/>
              </a:lnSpc>
              <a:buNone/>
              <a:defRPr sz="2400">
                <a:solidFill>
                  <a:srgbClr val="5E6A71"/>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9" name="Rectangle 8"/>
          <p:cNvSpPr/>
          <p:nvPr userDrawn="1"/>
        </p:nvSpPr>
        <p:spPr>
          <a:xfrm>
            <a:off x="3810000" y="3429000"/>
            <a:ext cx="1524000" cy="38100"/>
          </a:xfrm>
          <a:prstGeom prst="rect">
            <a:avLst/>
          </a:prstGeom>
          <a:solidFill>
            <a:srgbClr val="EBB7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Date Placeholder 10"/>
          <p:cNvSpPr>
            <a:spLocks noGrp="1"/>
          </p:cNvSpPr>
          <p:nvPr>
            <p:ph type="dt" sz="half" idx="10"/>
          </p:nvPr>
        </p:nvSpPr>
        <p:spPr/>
        <p:txBody>
          <a:bodyPr/>
          <a:lstStyle/>
          <a:p>
            <a:fld id="{C75B8E48-CCFA-2549-B499-282F80F054D0}" type="datetime4">
              <a:rPr lang="en-US" smtClean="0"/>
              <a:pPr/>
              <a:t>June 23, 2021</a:t>
            </a:fld>
            <a:endParaRPr lang="en-US" dirty="0"/>
          </a:p>
        </p:txBody>
      </p:sp>
    </p:spTree>
    <p:extLst>
      <p:ext uri="{BB962C8B-B14F-4D97-AF65-F5344CB8AC3E}">
        <p14:creationId xmlns:p14="http://schemas.microsoft.com/office/powerpoint/2010/main" val="39969346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5AD4A61-5C00-084F-90CB-FDF8A5CFF467}" type="datetime4">
              <a:rPr lang="en-US" smtClean="0"/>
              <a:pPr/>
              <a:t>June 23, 2021</a:t>
            </a:fld>
            <a:endParaRPr lang="en-US" dirty="0"/>
          </a:p>
        </p:txBody>
      </p:sp>
      <p:sp>
        <p:nvSpPr>
          <p:cNvPr id="4" name="Title 1"/>
          <p:cNvSpPr>
            <a:spLocks noGrp="1"/>
          </p:cNvSpPr>
          <p:nvPr>
            <p:ph type="title"/>
          </p:nvPr>
        </p:nvSpPr>
        <p:spPr>
          <a:xfrm>
            <a:off x="457200" y="457200"/>
            <a:ext cx="8229600" cy="914400"/>
          </a:xfrm>
          <a:prstGeom prst="rect">
            <a:avLst/>
          </a:prstGeom>
        </p:spPr>
        <p:txBody>
          <a:bodyPr lIns="0" tIns="0" rIns="0" bIns="0" anchor="b" anchorCtr="0"/>
          <a:lstStyle>
            <a:lvl1pPr algn="l">
              <a:defRPr sz="2800" cap="all" baseline="0">
                <a:solidFill>
                  <a:srgbClr val="0A508C"/>
                </a:solidFill>
                <a:latin typeface="Arial"/>
              </a:defRPr>
            </a:lvl1pPr>
          </a:lstStyle>
          <a:p>
            <a:r>
              <a:rPr lang="en-US" dirty="0"/>
              <a:t>Click to edit Master title style</a:t>
            </a:r>
          </a:p>
        </p:txBody>
      </p:sp>
      <p:sp>
        <p:nvSpPr>
          <p:cNvPr id="5" name="Content Placeholder 2"/>
          <p:cNvSpPr>
            <a:spLocks noGrp="1"/>
          </p:cNvSpPr>
          <p:nvPr>
            <p:ph idx="1"/>
          </p:nvPr>
        </p:nvSpPr>
        <p:spPr>
          <a:xfrm>
            <a:off x="457200" y="1600200"/>
            <a:ext cx="8229600" cy="4343400"/>
          </a:xfrm>
          <a:prstGeom prst="rect">
            <a:avLst/>
          </a:prstGeom>
        </p:spPr>
        <p:txBody>
          <a:bodyPr lIns="0" tIns="0" rIns="0" bIns="0"/>
          <a:lstStyle>
            <a:lvl1pPr marL="0" indent="0">
              <a:lnSpc>
                <a:spcPts val="2400"/>
              </a:lnSpc>
              <a:buFontTx/>
              <a:buNone/>
              <a:defRPr sz="2000" baseline="0">
                <a:solidFill>
                  <a:srgbClr val="5E6A71"/>
                </a:solidFill>
                <a:latin typeface="Arial"/>
              </a:defRPr>
            </a:lvl1pPr>
          </a:lstStyle>
          <a:p>
            <a:pPr lvl="0"/>
            <a:r>
              <a:rPr lang="en-US" dirty="0"/>
              <a:t>Click to edit Master text styles</a:t>
            </a:r>
          </a:p>
        </p:txBody>
      </p:sp>
    </p:spTree>
    <p:extLst>
      <p:ext uri="{BB962C8B-B14F-4D97-AF65-F5344CB8AC3E}">
        <p14:creationId xmlns:p14="http://schemas.microsoft.com/office/powerpoint/2010/main" val="35951341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D63926A-AEBE-0147-9A0D-9D06089777C4}" type="datetime4">
              <a:rPr lang="en-US" smtClean="0"/>
              <a:pPr/>
              <a:t>June 23, 2021</a:t>
            </a:fld>
            <a:endParaRPr lang="en-US" dirty="0"/>
          </a:p>
        </p:txBody>
      </p:sp>
      <p:sp>
        <p:nvSpPr>
          <p:cNvPr id="4" name="Title 1"/>
          <p:cNvSpPr>
            <a:spLocks noGrp="1"/>
          </p:cNvSpPr>
          <p:nvPr>
            <p:ph type="title"/>
          </p:nvPr>
        </p:nvSpPr>
        <p:spPr>
          <a:xfrm>
            <a:off x="457200" y="457200"/>
            <a:ext cx="8229600" cy="914400"/>
          </a:xfrm>
          <a:prstGeom prst="rect">
            <a:avLst/>
          </a:prstGeom>
        </p:spPr>
        <p:txBody>
          <a:bodyPr lIns="0" tIns="0" rIns="0" bIns="0" anchor="b" anchorCtr="0"/>
          <a:lstStyle>
            <a:lvl1pPr algn="l">
              <a:defRPr sz="2800" cap="all" baseline="0">
                <a:solidFill>
                  <a:srgbClr val="0A508C"/>
                </a:solidFill>
                <a:latin typeface="Arial"/>
              </a:defRPr>
            </a:lvl1pPr>
          </a:lstStyle>
          <a:p>
            <a:r>
              <a:rPr lang="en-US" dirty="0"/>
              <a:t>Click to edit Master title style</a:t>
            </a:r>
          </a:p>
        </p:txBody>
      </p:sp>
      <p:sp>
        <p:nvSpPr>
          <p:cNvPr id="5" name="Content Placeholder 2"/>
          <p:cNvSpPr>
            <a:spLocks noGrp="1"/>
          </p:cNvSpPr>
          <p:nvPr>
            <p:ph idx="1"/>
          </p:nvPr>
        </p:nvSpPr>
        <p:spPr>
          <a:xfrm>
            <a:off x="457200" y="1600200"/>
            <a:ext cx="3962400" cy="4343400"/>
          </a:xfrm>
          <a:prstGeom prst="rect">
            <a:avLst/>
          </a:prstGeom>
        </p:spPr>
        <p:txBody>
          <a:bodyPr lIns="0" tIns="0" rIns="0" bIns="0"/>
          <a:lstStyle>
            <a:lvl1pPr marL="0" indent="0">
              <a:lnSpc>
                <a:spcPts val="2400"/>
              </a:lnSpc>
              <a:buFontTx/>
              <a:buNone/>
              <a:defRPr sz="2000" baseline="0">
                <a:solidFill>
                  <a:srgbClr val="5E6A71"/>
                </a:solidFill>
                <a:latin typeface="Arial"/>
              </a:defRPr>
            </a:lvl1pPr>
          </a:lstStyle>
          <a:p>
            <a:pPr lvl="0"/>
            <a:r>
              <a:rPr lang="en-US" dirty="0"/>
              <a:t>Click to edit Master text styles</a:t>
            </a:r>
          </a:p>
        </p:txBody>
      </p:sp>
      <p:sp>
        <p:nvSpPr>
          <p:cNvPr id="6" name="Content Placeholder 2"/>
          <p:cNvSpPr>
            <a:spLocks noGrp="1"/>
          </p:cNvSpPr>
          <p:nvPr>
            <p:ph idx="11"/>
          </p:nvPr>
        </p:nvSpPr>
        <p:spPr>
          <a:xfrm>
            <a:off x="4724400" y="1600200"/>
            <a:ext cx="3962400" cy="4343400"/>
          </a:xfrm>
          <a:prstGeom prst="rect">
            <a:avLst/>
          </a:prstGeom>
        </p:spPr>
        <p:txBody>
          <a:bodyPr lIns="0" tIns="0" rIns="0" bIns="0"/>
          <a:lstStyle>
            <a:lvl1pPr marL="0" indent="0">
              <a:lnSpc>
                <a:spcPts val="2400"/>
              </a:lnSpc>
              <a:buNone/>
              <a:defRPr sz="2000" baseline="0">
                <a:solidFill>
                  <a:srgbClr val="5E6A71"/>
                </a:solidFill>
                <a:latin typeface="Arial"/>
              </a:defRPr>
            </a:lvl1pPr>
          </a:lstStyle>
          <a:p>
            <a:pPr lvl="0"/>
            <a:r>
              <a:rPr lang="en-US" dirty="0"/>
              <a:t>Click to edit Master text styles</a:t>
            </a:r>
          </a:p>
        </p:txBody>
      </p:sp>
    </p:spTree>
    <p:extLst>
      <p:ext uri="{BB962C8B-B14F-4D97-AF65-F5344CB8AC3E}">
        <p14:creationId xmlns:p14="http://schemas.microsoft.com/office/powerpoint/2010/main" val="42667274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CDA8817-F9B4-8645-9A57-ED9BD54DB0A5}" type="datetime4">
              <a:rPr lang="en-US" smtClean="0"/>
              <a:pPr/>
              <a:t>June 23, 2021</a:t>
            </a:fld>
            <a:endParaRPr lang="en-US" dirty="0"/>
          </a:p>
        </p:txBody>
      </p:sp>
      <p:sp>
        <p:nvSpPr>
          <p:cNvPr id="4" name="Title 1"/>
          <p:cNvSpPr>
            <a:spLocks noGrp="1"/>
          </p:cNvSpPr>
          <p:nvPr>
            <p:ph type="title"/>
          </p:nvPr>
        </p:nvSpPr>
        <p:spPr>
          <a:xfrm>
            <a:off x="457200" y="3733800"/>
            <a:ext cx="8229600" cy="1981200"/>
          </a:xfrm>
          <a:prstGeom prst="rect">
            <a:avLst/>
          </a:prstGeom>
        </p:spPr>
        <p:txBody>
          <a:bodyPr lIns="0" tIns="0" rIns="0" bIns="0" anchor="t">
            <a:normAutofit/>
          </a:bodyPr>
          <a:lstStyle>
            <a:lvl1pPr algn="ctr">
              <a:lnSpc>
                <a:spcPts val="2400"/>
              </a:lnSpc>
              <a:defRPr sz="2000" b="0" i="0" cap="none" baseline="0">
                <a:solidFill>
                  <a:srgbClr val="5E6A71"/>
                </a:solidFill>
                <a:latin typeface="Arial"/>
              </a:defRPr>
            </a:lvl1pPr>
          </a:lstStyle>
          <a:p>
            <a:r>
              <a:rPr lang="en-US" dirty="0"/>
              <a:t>Click to edit Master title style</a:t>
            </a:r>
          </a:p>
        </p:txBody>
      </p:sp>
      <p:sp>
        <p:nvSpPr>
          <p:cNvPr id="5" name="Text Placeholder 2"/>
          <p:cNvSpPr>
            <a:spLocks noGrp="1"/>
          </p:cNvSpPr>
          <p:nvPr>
            <p:ph type="body" idx="1"/>
          </p:nvPr>
        </p:nvSpPr>
        <p:spPr>
          <a:xfrm>
            <a:off x="457200" y="914400"/>
            <a:ext cx="8229600" cy="2286000"/>
          </a:xfrm>
          <a:prstGeom prst="rect">
            <a:avLst/>
          </a:prstGeom>
        </p:spPr>
        <p:txBody>
          <a:bodyPr lIns="0" tIns="0" rIns="0" bIns="0" anchor="b" anchorCtr="0">
            <a:normAutofit/>
          </a:bodyPr>
          <a:lstStyle>
            <a:lvl1pPr marL="0" indent="0" algn="ctr">
              <a:lnSpc>
                <a:spcPts val="3200"/>
              </a:lnSpc>
              <a:buNone/>
              <a:defRPr sz="3000" cap="all" baseline="0">
                <a:solidFill>
                  <a:srgbClr val="0A508C"/>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Rectangle 5"/>
          <p:cNvSpPr/>
          <p:nvPr userDrawn="1"/>
        </p:nvSpPr>
        <p:spPr>
          <a:xfrm>
            <a:off x="3810000" y="3429000"/>
            <a:ext cx="1524000" cy="38100"/>
          </a:xfrm>
          <a:prstGeom prst="rect">
            <a:avLst/>
          </a:prstGeom>
          <a:solidFill>
            <a:srgbClr val="EBB7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93410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57200"/>
            <a:ext cx="9144000" cy="5715000"/>
          </a:xfrm>
          <a:prstGeom prst="rect">
            <a:avLst/>
          </a:prstGeom>
        </p:spPr>
      </p:pic>
      <p:sp>
        <p:nvSpPr>
          <p:cNvPr id="3" name="Date Placeholder 2"/>
          <p:cNvSpPr>
            <a:spLocks noGrp="1"/>
          </p:cNvSpPr>
          <p:nvPr>
            <p:ph type="dt" sz="half" idx="10"/>
          </p:nvPr>
        </p:nvSpPr>
        <p:spPr/>
        <p:txBody>
          <a:bodyPr/>
          <a:lstStyle/>
          <a:p>
            <a:fld id="{68D8489D-2FD7-424B-9C41-E93573C12450}" type="datetime4">
              <a:rPr lang="en-US" smtClean="0"/>
              <a:pPr/>
              <a:t>June 23, 2021</a:t>
            </a:fld>
            <a:endParaRPr lang="en-US" dirty="0"/>
          </a:p>
        </p:txBody>
      </p:sp>
      <p:sp>
        <p:nvSpPr>
          <p:cNvPr id="5" name="Title 1"/>
          <p:cNvSpPr>
            <a:spLocks noGrp="1"/>
          </p:cNvSpPr>
          <p:nvPr>
            <p:ph type="title"/>
          </p:nvPr>
        </p:nvSpPr>
        <p:spPr>
          <a:xfrm>
            <a:off x="457200" y="914400"/>
            <a:ext cx="8229600" cy="2286000"/>
          </a:xfrm>
          <a:prstGeom prst="rect">
            <a:avLst/>
          </a:prstGeom>
        </p:spPr>
        <p:txBody>
          <a:bodyPr lIns="0" tIns="0" rIns="0" bIns="0" anchor="b" anchorCtr="0">
            <a:normAutofit/>
          </a:bodyPr>
          <a:lstStyle>
            <a:lvl1pPr>
              <a:lnSpc>
                <a:spcPts val="4500"/>
              </a:lnSpc>
              <a:defRPr sz="4200" b="0" i="0" cap="all">
                <a:solidFill>
                  <a:srgbClr val="0A508C"/>
                </a:solidFill>
                <a:latin typeface="Arial"/>
                <a:cs typeface="Arial"/>
              </a:defRPr>
            </a:lvl1pPr>
          </a:lstStyle>
          <a:p>
            <a:r>
              <a:rPr lang="en-US" dirty="0"/>
              <a:t>Click to edit Master title style</a:t>
            </a:r>
          </a:p>
        </p:txBody>
      </p:sp>
      <p:sp>
        <p:nvSpPr>
          <p:cNvPr id="6" name="Rectangle 5"/>
          <p:cNvSpPr/>
          <p:nvPr userDrawn="1"/>
        </p:nvSpPr>
        <p:spPr>
          <a:xfrm>
            <a:off x="3810000" y="3429000"/>
            <a:ext cx="1524000" cy="38100"/>
          </a:xfrm>
          <a:prstGeom prst="rect">
            <a:avLst/>
          </a:prstGeom>
          <a:solidFill>
            <a:srgbClr val="EBB7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8040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6E80742-CD24-D840-A00B-8FCBDFD3E3C3}" type="datetime4">
              <a:rPr lang="en-US" smtClean="0"/>
              <a:pPr/>
              <a:t>June 23, 2021</a:t>
            </a:fld>
            <a:endParaRPr lang="en-US" dirty="0"/>
          </a:p>
        </p:txBody>
      </p:sp>
    </p:spTree>
    <p:extLst>
      <p:ext uri="{BB962C8B-B14F-4D97-AF65-F5344CB8AC3E}">
        <p14:creationId xmlns:p14="http://schemas.microsoft.com/office/powerpoint/2010/main" val="27635150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title"/>
          </p:nvPr>
        </p:nvSpPr>
        <p:spPr>
          <a:xfrm>
            <a:off x="457200" y="914400"/>
            <a:ext cx="8229600" cy="2286000"/>
          </a:xfrm>
          <a:prstGeom prst="rect">
            <a:avLst/>
          </a:prstGeom>
        </p:spPr>
        <p:txBody>
          <a:bodyPr vert="horz" lIns="0" tIns="0" rIns="0" bIns="0" anchor="b" anchorCtr="0"/>
          <a:lstStyle>
            <a:lvl1pPr>
              <a:lnSpc>
                <a:spcPts val="4500"/>
              </a:lnSpc>
              <a:defRPr sz="4200" cap="all">
                <a:solidFill>
                  <a:schemeClr val="bg1"/>
                </a:solidFill>
                <a:latin typeface="Arial"/>
              </a:defRPr>
            </a:lvl1pPr>
          </a:lstStyle>
          <a:p>
            <a:r>
              <a:rPr lang="en-US"/>
              <a:t>Click to edit Master title style</a:t>
            </a:r>
            <a:endParaRPr lang="en-US" dirty="0"/>
          </a:p>
        </p:txBody>
      </p:sp>
      <p:sp>
        <p:nvSpPr>
          <p:cNvPr id="8" name="Rectangle 7"/>
          <p:cNvSpPr/>
          <p:nvPr userDrawn="1"/>
        </p:nvSpPr>
        <p:spPr>
          <a:xfrm>
            <a:off x="3810000" y="3429000"/>
            <a:ext cx="1524000" cy="38100"/>
          </a:xfrm>
          <a:prstGeom prst="rect">
            <a:avLst/>
          </a:prstGeom>
          <a:solidFill>
            <a:srgbClr val="EBB7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 Placeholder 5"/>
          <p:cNvSpPr>
            <a:spLocks noGrp="1"/>
          </p:cNvSpPr>
          <p:nvPr>
            <p:ph type="body" sz="quarter" idx="11"/>
          </p:nvPr>
        </p:nvSpPr>
        <p:spPr>
          <a:xfrm>
            <a:off x="457200" y="3733800"/>
            <a:ext cx="8229600" cy="1981200"/>
          </a:xfrm>
          <a:prstGeom prst="rect">
            <a:avLst/>
          </a:prstGeom>
        </p:spPr>
        <p:txBody>
          <a:bodyPr vert="horz" lIns="0" tIns="0" rIns="0" bIns="0"/>
          <a:lstStyle>
            <a:lvl1pPr marL="0" indent="0" algn="ctr">
              <a:lnSpc>
                <a:spcPts val="2700"/>
              </a:lnSpc>
              <a:buFontTx/>
              <a:buNone/>
              <a:defRPr sz="2400" baseline="0">
                <a:solidFill>
                  <a:schemeClr val="bg1"/>
                </a:solidFill>
                <a:latin typeface="Arial"/>
              </a:defRPr>
            </a:lvl1pPr>
          </a:lstStyle>
          <a:p>
            <a:pPr lvl="0"/>
            <a:r>
              <a:rPr lang="en-US"/>
              <a:t>Click to edit Master text styles</a:t>
            </a:r>
          </a:p>
        </p:txBody>
      </p:sp>
    </p:spTree>
    <p:extLst>
      <p:ext uri="{BB962C8B-B14F-4D97-AF65-F5344CB8AC3E}">
        <p14:creationId xmlns:p14="http://schemas.microsoft.com/office/powerpoint/2010/main" val="39368998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w Imag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r="3846" b="1"/>
          <a:stretch/>
        </p:blipFill>
        <p:spPr>
          <a:xfrm>
            <a:off x="0" y="0"/>
            <a:ext cx="9144000" cy="5943600"/>
          </a:xfrm>
          <a:prstGeom prst="rect">
            <a:avLst/>
          </a:prstGeom>
        </p:spPr>
      </p:pic>
      <p:sp>
        <p:nvSpPr>
          <p:cNvPr id="4" name="Title 1"/>
          <p:cNvSpPr>
            <a:spLocks noGrp="1"/>
          </p:cNvSpPr>
          <p:nvPr>
            <p:ph type="title"/>
          </p:nvPr>
        </p:nvSpPr>
        <p:spPr>
          <a:xfrm>
            <a:off x="457200" y="914400"/>
            <a:ext cx="8229600" cy="2286000"/>
          </a:xfrm>
          <a:prstGeom prst="rect">
            <a:avLst/>
          </a:prstGeom>
        </p:spPr>
        <p:txBody>
          <a:bodyPr vert="horz" lIns="0" tIns="0" rIns="0" bIns="0" anchor="b" anchorCtr="0"/>
          <a:lstStyle>
            <a:lvl1pPr>
              <a:lnSpc>
                <a:spcPts val="4500"/>
              </a:lnSpc>
              <a:defRPr sz="4200" cap="all">
                <a:solidFill>
                  <a:schemeClr val="bg1"/>
                </a:solidFill>
                <a:latin typeface="Arial"/>
              </a:defRPr>
            </a:lvl1pPr>
          </a:lstStyle>
          <a:p>
            <a:r>
              <a:rPr lang="en-US"/>
              <a:t>Click to edit Master title style</a:t>
            </a:r>
            <a:endParaRPr lang="en-US" dirty="0"/>
          </a:p>
        </p:txBody>
      </p:sp>
      <p:sp>
        <p:nvSpPr>
          <p:cNvPr id="5" name="Rectangle 4"/>
          <p:cNvSpPr/>
          <p:nvPr userDrawn="1"/>
        </p:nvSpPr>
        <p:spPr>
          <a:xfrm>
            <a:off x="3810000" y="3429000"/>
            <a:ext cx="1524000" cy="38100"/>
          </a:xfrm>
          <a:prstGeom prst="rect">
            <a:avLst/>
          </a:prstGeom>
          <a:solidFill>
            <a:srgbClr val="EBB7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 Placeholder 5"/>
          <p:cNvSpPr>
            <a:spLocks noGrp="1"/>
          </p:cNvSpPr>
          <p:nvPr>
            <p:ph type="body" sz="quarter" idx="11"/>
          </p:nvPr>
        </p:nvSpPr>
        <p:spPr>
          <a:xfrm>
            <a:off x="457200" y="3733800"/>
            <a:ext cx="8229600" cy="1981200"/>
          </a:xfrm>
          <a:prstGeom prst="rect">
            <a:avLst/>
          </a:prstGeom>
        </p:spPr>
        <p:txBody>
          <a:bodyPr vert="horz" lIns="0" tIns="0" rIns="0" bIns="0"/>
          <a:lstStyle>
            <a:lvl1pPr marL="0" indent="0" algn="ctr">
              <a:lnSpc>
                <a:spcPts val="2700"/>
              </a:lnSpc>
              <a:buFontTx/>
              <a:buNone/>
              <a:defRPr sz="2400" baseline="0">
                <a:solidFill>
                  <a:schemeClr val="bg1"/>
                </a:solidFill>
                <a:latin typeface="Arial"/>
              </a:defRPr>
            </a:lvl1pPr>
          </a:lstStyle>
          <a:p>
            <a:pPr lvl="0"/>
            <a:r>
              <a:rPr lang="en-US"/>
              <a:t>Click to edit Master text styles</a:t>
            </a:r>
          </a:p>
        </p:txBody>
      </p:sp>
    </p:spTree>
    <p:extLst>
      <p:ext uri="{BB962C8B-B14F-4D97-AF65-F5344CB8AC3E}">
        <p14:creationId xmlns:p14="http://schemas.microsoft.com/office/powerpoint/2010/main" val="2436577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Lg Footer">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2286000"/>
          </a:xfrm>
          <a:prstGeom prst="rect">
            <a:avLst/>
          </a:prstGeom>
        </p:spPr>
        <p:txBody>
          <a:bodyPr vert="horz" lIns="0" tIns="0" rIns="0" bIns="0" anchor="b" anchorCtr="0"/>
          <a:lstStyle>
            <a:lvl1pPr>
              <a:lnSpc>
                <a:spcPts val="4500"/>
              </a:lnSpc>
              <a:defRPr sz="4200" cap="all">
                <a:solidFill>
                  <a:schemeClr val="bg1"/>
                </a:solidFill>
                <a:latin typeface="Aria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pPr algn="ctr">
              <a:lnSpc>
                <a:spcPts val="1100"/>
              </a:lnSpc>
            </a:pPr>
            <a:fld id="{E6D4D5E1-23C0-B54C-A609-2B0B2388ADCB}" type="slidenum">
              <a:rPr lang="en-US" sz="1100" b="1" smtClean="0">
                <a:latin typeface="Arial"/>
              </a:rPr>
              <a:pPr algn="ctr">
                <a:lnSpc>
                  <a:spcPts val="1100"/>
                </a:lnSpc>
              </a:pPr>
              <a:t>‹#›</a:t>
            </a:fld>
            <a:endParaRPr lang="en-US" sz="1100" b="1" dirty="0">
              <a:latin typeface="Arial"/>
            </a:endParaRPr>
          </a:p>
        </p:txBody>
      </p:sp>
      <p:sp>
        <p:nvSpPr>
          <p:cNvPr id="4" name="Rectangle 3"/>
          <p:cNvSpPr/>
          <p:nvPr userDrawn="1"/>
        </p:nvSpPr>
        <p:spPr>
          <a:xfrm>
            <a:off x="3810000" y="3429000"/>
            <a:ext cx="1524000" cy="38100"/>
          </a:xfrm>
          <a:prstGeom prst="rect">
            <a:avLst/>
          </a:prstGeom>
          <a:solidFill>
            <a:srgbClr val="EBB7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 Placeholder 5"/>
          <p:cNvSpPr>
            <a:spLocks noGrp="1"/>
          </p:cNvSpPr>
          <p:nvPr>
            <p:ph type="body" sz="quarter" idx="11"/>
          </p:nvPr>
        </p:nvSpPr>
        <p:spPr>
          <a:xfrm>
            <a:off x="457200" y="3733800"/>
            <a:ext cx="8229600" cy="1981200"/>
          </a:xfrm>
          <a:prstGeom prst="rect">
            <a:avLst/>
          </a:prstGeom>
        </p:spPr>
        <p:txBody>
          <a:bodyPr vert="horz" lIns="0" tIns="0" rIns="0" bIns="0"/>
          <a:lstStyle>
            <a:lvl1pPr marL="0" indent="0" algn="ctr">
              <a:lnSpc>
                <a:spcPts val="2700"/>
              </a:lnSpc>
              <a:buFontTx/>
              <a:buNone/>
              <a:defRPr sz="2400" baseline="0">
                <a:solidFill>
                  <a:schemeClr val="bg1"/>
                </a:solidFill>
                <a:latin typeface="Arial"/>
              </a:defRPr>
            </a:lvl1pPr>
          </a:lstStyle>
          <a:p>
            <a:pPr lvl="0"/>
            <a:r>
              <a:rPr lang="en-US"/>
              <a:t>Click to edit Master text styles</a:t>
            </a:r>
          </a:p>
        </p:txBody>
      </p:sp>
    </p:spTree>
    <p:extLst>
      <p:ext uri="{BB962C8B-B14F-4D97-AF65-F5344CB8AC3E}">
        <p14:creationId xmlns:p14="http://schemas.microsoft.com/office/powerpoint/2010/main" val="3472963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ue 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fld id="{7620E4C0-D018-D24F-AF22-6CA82947CBED}" type="datetime4">
              <a:rPr lang="en-US" smtClean="0"/>
              <a:pPr/>
              <a:t>June 23, 2021</a:t>
            </a:fld>
            <a:endParaRPr lang="en-US"/>
          </a:p>
        </p:txBody>
      </p:sp>
      <p:sp>
        <p:nvSpPr>
          <p:cNvPr id="7" name="Title 1"/>
          <p:cNvSpPr>
            <a:spLocks noGrp="1"/>
          </p:cNvSpPr>
          <p:nvPr>
            <p:ph type="ctrTitle"/>
          </p:nvPr>
        </p:nvSpPr>
        <p:spPr>
          <a:xfrm>
            <a:off x="457200" y="685800"/>
            <a:ext cx="8229600" cy="2286000"/>
          </a:xfrm>
          <a:prstGeom prst="rect">
            <a:avLst/>
          </a:prstGeom>
        </p:spPr>
        <p:txBody>
          <a:bodyPr lIns="0" tIns="0" rIns="0" bIns="0" anchor="b" anchorCtr="0"/>
          <a:lstStyle>
            <a:lvl1pPr>
              <a:lnSpc>
                <a:spcPts val="4500"/>
              </a:lnSpc>
              <a:defRPr sz="4200" cap="all" baseline="0">
                <a:solidFill>
                  <a:schemeClr val="bg1"/>
                </a:solidFill>
                <a:latin typeface="Arial"/>
              </a:defRPr>
            </a:lvl1pPr>
          </a:lstStyle>
          <a:p>
            <a:r>
              <a:rPr lang="en-US" dirty="0"/>
              <a:t>Click to edit Master title style</a:t>
            </a:r>
          </a:p>
        </p:txBody>
      </p:sp>
      <p:sp>
        <p:nvSpPr>
          <p:cNvPr id="8" name="Subtitle 2"/>
          <p:cNvSpPr>
            <a:spLocks noGrp="1"/>
          </p:cNvSpPr>
          <p:nvPr>
            <p:ph type="subTitle" idx="1"/>
          </p:nvPr>
        </p:nvSpPr>
        <p:spPr>
          <a:xfrm>
            <a:off x="457200" y="3505200"/>
            <a:ext cx="8229600" cy="1981200"/>
          </a:xfrm>
          <a:prstGeom prst="rect">
            <a:avLst/>
          </a:prstGeom>
        </p:spPr>
        <p:txBody>
          <a:bodyPr lIns="0" tIns="0" rIns="0" bIns="0"/>
          <a:lstStyle>
            <a:lvl1pPr marL="0" indent="0" algn="ctr">
              <a:lnSpc>
                <a:spcPts val="2700"/>
              </a:lnSpc>
              <a:buNone/>
              <a:defRPr sz="2400">
                <a:solidFill>
                  <a:schemeClr val="bg1"/>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9" name="Rectangle 8"/>
          <p:cNvSpPr/>
          <p:nvPr userDrawn="1"/>
        </p:nvSpPr>
        <p:spPr>
          <a:xfrm>
            <a:off x="3810000" y="3200400"/>
            <a:ext cx="1524000" cy="38100"/>
          </a:xfrm>
          <a:prstGeom prst="rect">
            <a:avLst/>
          </a:prstGeom>
          <a:solidFill>
            <a:srgbClr val="EBB7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66035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ue Conten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F5EF30D-238A-C148-A760-89FC3659D41E}" type="datetime4">
              <a:rPr lang="en-US" smtClean="0"/>
              <a:pPr/>
              <a:t>June 23, 2021</a:t>
            </a:fld>
            <a:endParaRPr lang="en-US" dirty="0"/>
          </a:p>
        </p:txBody>
      </p:sp>
      <p:sp>
        <p:nvSpPr>
          <p:cNvPr id="4" name="Title 1"/>
          <p:cNvSpPr>
            <a:spLocks noGrp="1"/>
          </p:cNvSpPr>
          <p:nvPr>
            <p:ph type="title"/>
          </p:nvPr>
        </p:nvSpPr>
        <p:spPr>
          <a:xfrm>
            <a:off x="457200" y="457200"/>
            <a:ext cx="8229600" cy="685800"/>
          </a:xfrm>
          <a:prstGeom prst="rect">
            <a:avLst/>
          </a:prstGeom>
        </p:spPr>
        <p:txBody>
          <a:bodyPr lIns="0" tIns="0" rIns="0" bIns="0" anchor="b" anchorCtr="0"/>
          <a:lstStyle>
            <a:lvl1pPr algn="l">
              <a:defRPr sz="2800" cap="all" baseline="0">
                <a:solidFill>
                  <a:srgbClr val="EBB700"/>
                </a:solidFill>
                <a:latin typeface="Arial"/>
              </a:defRPr>
            </a:lvl1pPr>
          </a:lstStyle>
          <a:p>
            <a:r>
              <a:rPr lang="en-US" dirty="0"/>
              <a:t>Click to edit Master title style</a:t>
            </a:r>
          </a:p>
        </p:txBody>
      </p:sp>
      <p:sp>
        <p:nvSpPr>
          <p:cNvPr id="5" name="Content Placeholder 2"/>
          <p:cNvSpPr>
            <a:spLocks noGrp="1"/>
          </p:cNvSpPr>
          <p:nvPr>
            <p:ph idx="1"/>
          </p:nvPr>
        </p:nvSpPr>
        <p:spPr>
          <a:xfrm>
            <a:off x="457200" y="1371600"/>
            <a:ext cx="8229600" cy="4343400"/>
          </a:xfrm>
          <a:prstGeom prst="rect">
            <a:avLst/>
          </a:prstGeom>
        </p:spPr>
        <p:txBody>
          <a:bodyPr lIns="0" tIns="0" rIns="0" bIns="0"/>
          <a:lstStyle>
            <a:lvl1pPr>
              <a:lnSpc>
                <a:spcPts val="2400"/>
              </a:lnSpc>
              <a:defRPr sz="2000" baseline="0">
                <a:solidFill>
                  <a:schemeClr val="bg1"/>
                </a:solidFill>
                <a:latin typeface="Arial"/>
              </a:defRPr>
            </a:lvl1pPr>
          </a:lstStyle>
          <a:p>
            <a:pPr lvl="0"/>
            <a:r>
              <a:rPr lang="en-US" dirty="0"/>
              <a:t>Click to edit Master text styles</a:t>
            </a:r>
          </a:p>
        </p:txBody>
      </p:sp>
    </p:spTree>
    <p:extLst>
      <p:ext uri="{BB962C8B-B14F-4D97-AF65-F5344CB8AC3E}">
        <p14:creationId xmlns:p14="http://schemas.microsoft.com/office/powerpoint/2010/main" val="15679461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ue Double Conten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11B8427-7C68-4E42-95A7-F325E79CE0EB}" type="datetime4">
              <a:rPr lang="en-US" smtClean="0"/>
              <a:pPr/>
              <a:t>June 23, 2021</a:t>
            </a:fld>
            <a:endParaRPr lang="en-US" dirty="0"/>
          </a:p>
        </p:txBody>
      </p:sp>
      <p:sp>
        <p:nvSpPr>
          <p:cNvPr id="4" name="Title 1"/>
          <p:cNvSpPr>
            <a:spLocks noGrp="1"/>
          </p:cNvSpPr>
          <p:nvPr>
            <p:ph type="title"/>
          </p:nvPr>
        </p:nvSpPr>
        <p:spPr>
          <a:xfrm>
            <a:off x="457200" y="457200"/>
            <a:ext cx="8229600" cy="685800"/>
          </a:xfrm>
          <a:prstGeom prst="rect">
            <a:avLst/>
          </a:prstGeom>
        </p:spPr>
        <p:txBody>
          <a:bodyPr lIns="0" tIns="0" rIns="0" bIns="0" anchor="b" anchorCtr="0"/>
          <a:lstStyle>
            <a:lvl1pPr algn="l">
              <a:defRPr sz="2800" cap="all" baseline="0">
                <a:solidFill>
                  <a:srgbClr val="EBB700"/>
                </a:solidFill>
                <a:latin typeface="Arial"/>
              </a:defRPr>
            </a:lvl1pPr>
          </a:lstStyle>
          <a:p>
            <a:r>
              <a:rPr lang="en-US" dirty="0"/>
              <a:t>Click to edit Master title style</a:t>
            </a:r>
          </a:p>
        </p:txBody>
      </p:sp>
      <p:sp>
        <p:nvSpPr>
          <p:cNvPr id="5" name="Content Placeholder 2"/>
          <p:cNvSpPr>
            <a:spLocks noGrp="1"/>
          </p:cNvSpPr>
          <p:nvPr>
            <p:ph idx="1"/>
          </p:nvPr>
        </p:nvSpPr>
        <p:spPr>
          <a:xfrm>
            <a:off x="457200" y="1371600"/>
            <a:ext cx="3962400" cy="4343400"/>
          </a:xfrm>
          <a:prstGeom prst="rect">
            <a:avLst/>
          </a:prstGeom>
        </p:spPr>
        <p:txBody>
          <a:bodyPr lIns="0" tIns="0" rIns="0" bIns="0"/>
          <a:lstStyle>
            <a:lvl1pPr>
              <a:lnSpc>
                <a:spcPts val="2400"/>
              </a:lnSpc>
              <a:defRPr sz="2000" baseline="0">
                <a:solidFill>
                  <a:schemeClr val="bg1"/>
                </a:solidFill>
                <a:latin typeface="Arial"/>
              </a:defRPr>
            </a:lvl1pPr>
          </a:lstStyle>
          <a:p>
            <a:pPr lvl="0"/>
            <a:r>
              <a:rPr lang="en-US" dirty="0"/>
              <a:t>Click to edit Master text styles</a:t>
            </a:r>
          </a:p>
        </p:txBody>
      </p:sp>
      <p:sp>
        <p:nvSpPr>
          <p:cNvPr id="6" name="Content Placeholder 2"/>
          <p:cNvSpPr>
            <a:spLocks noGrp="1"/>
          </p:cNvSpPr>
          <p:nvPr>
            <p:ph idx="11"/>
          </p:nvPr>
        </p:nvSpPr>
        <p:spPr>
          <a:xfrm>
            <a:off x="4724400" y="1371600"/>
            <a:ext cx="3962400" cy="4343400"/>
          </a:xfrm>
          <a:prstGeom prst="rect">
            <a:avLst/>
          </a:prstGeom>
        </p:spPr>
        <p:txBody>
          <a:bodyPr lIns="0" tIns="0" rIns="0" bIns="0"/>
          <a:lstStyle>
            <a:lvl1pPr>
              <a:lnSpc>
                <a:spcPts val="2400"/>
              </a:lnSpc>
              <a:defRPr sz="2000" baseline="0">
                <a:solidFill>
                  <a:schemeClr val="bg1"/>
                </a:solidFill>
                <a:latin typeface="Arial"/>
              </a:defRPr>
            </a:lvl1pPr>
          </a:lstStyle>
          <a:p>
            <a:pPr lvl="0"/>
            <a:r>
              <a:rPr lang="en-US" dirty="0"/>
              <a:t>Click to edit Master text styles</a:t>
            </a:r>
          </a:p>
        </p:txBody>
      </p:sp>
    </p:spTree>
    <p:extLst>
      <p:ext uri="{BB962C8B-B14F-4D97-AF65-F5344CB8AC3E}">
        <p14:creationId xmlns:p14="http://schemas.microsoft.com/office/powerpoint/2010/main" val="36015715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ue Section Brea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2F1C9A0-918E-354A-9CA2-B2216DB01DF1}" type="datetime4">
              <a:rPr lang="en-US" smtClean="0"/>
              <a:pPr/>
              <a:t>June 23, 2021</a:t>
            </a:fld>
            <a:endParaRPr lang="en-US" dirty="0"/>
          </a:p>
        </p:txBody>
      </p:sp>
      <p:sp>
        <p:nvSpPr>
          <p:cNvPr id="7" name="Title 1"/>
          <p:cNvSpPr>
            <a:spLocks noGrp="1"/>
          </p:cNvSpPr>
          <p:nvPr>
            <p:ph type="title"/>
          </p:nvPr>
        </p:nvSpPr>
        <p:spPr>
          <a:xfrm>
            <a:off x="457200" y="3048000"/>
            <a:ext cx="8229600" cy="1981200"/>
          </a:xfrm>
          <a:prstGeom prst="rect">
            <a:avLst/>
          </a:prstGeom>
        </p:spPr>
        <p:txBody>
          <a:bodyPr lIns="0" tIns="0" rIns="0" bIns="0" anchor="t">
            <a:normAutofit/>
          </a:bodyPr>
          <a:lstStyle>
            <a:lvl1pPr algn="ctr">
              <a:lnSpc>
                <a:spcPts val="2400"/>
              </a:lnSpc>
              <a:defRPr sz="2000" b="0" i="0" cap="none" baseline="0">
                <a:solidFill>
                  <a:schemeClr val="bg1"/>
                </a:solidFill>
                <a:latin typeface="Arial"/>
              </a:defRPr>
            </a:lvl1pPr>
          </a:lstStyle>
          <a:p>
            <a:r>
              <a:rPr lang="en-US" dirty="0"/>
              <a:t>Click to edit Master title style</a:t>
            </a:r>
          </a:p>
        </p:txBody>
      </p:sp>
      <p:sp>
        <p:nvSpPr>
          <p:cNvPr id="8" name="Text Placeholder 2"/>
          <p:cNvSpPr>
            <a:spLocks noGrp="1"/>
          </p:cNvSpPr>
          <p:nvPr>
            <p:ph type="body" idx="1"/>
          </p:nvPr>
        </p:nvSpPr>
        <p:spPr>
          <a:xfrm>
            <a:off x="457200" y="685800"/>
            <a:ext cx="8229600" cy="1828800"/>
          </a:xfrm>
          <a:prstGeom prst="rect">
            <a:avLst/>
          </a:prstGeom>
        </p:spPr>
        <p:txBody>
          <a:bodyPr lIns="0" tIns="0" rIns="0" bIns="0" anchor="b" anchorCtr="0">
            <a:normAutofit/>
          </a:bodyPr>
          <a:lstStyle>
            <a:lvl1pPr marL="0" indent="0" algn="ctr">
              <a:lnSpc>
                <a:spcPts val="3200"/>
              </a:lnSpc>
              <a:buNone/>
              <a:defRPr sz="3000" cap="all" baseline="0">
                <a:solidFill>
                  <a:schemeClr val="bg1"/>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9" name="Rectangle 8"/>
          <p:cNvSpPr/>
          <p:nvPr userDrawn="1"/>
        </p:nvSpPr>
        <p:spPr>
          <a:xfrm>
            <a:off x="3810000" y="2743200"/>
            <a:ext cx="1524000" cy="38100"/>
          </a:xfrm>
          <a:prstGeom prst="rect">
            <a:avLst/>
          </a:prstGeom>
          <a:solidFill>
            <a:srgbClr val="EBB7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10309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ue Section Header w Imag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972B13F-8E70-2645-8F93-F72831370D56}" type="datetime4">
              <a:rPr lang="en-US" smtClean="0"/>
              <a:pPr/>
              <a:t>June 23, 2021</a:t>
            </a:fld>
            <a:endParaRPr lang="en-US" dirty="0"/>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 r="7407" b="2"/>
          <a:stretch/>
        </p:blipFill>
        <p:spPr>
          <a:xfrm>
            <a:off x="0" y="0"/>
            <a:ext cx="9144000" cy="6172200"/>
          </a:xfrm>
          <a:prstGeom prst="rect">
            <a:avLst/>
          </a:prstGeom>
        </p:spPr>
      </p:pic>
      <p:sp>
        <p:nvSpPr>
          <p:cNvPr id="5" name="Title 1"/>
          <p:cNvSpPr>
            <a:spLocks noGrp="1"/>
          </p:cNvSpPr>
          <p:nvPr>
            <p:ph type="title"/>
          </p:nvPr>
        </p:nvSpPr>
        <p:spPr>
          <a:xfrm>
            <a:off x="457200" y="914400"/>
            <a:ext cx="8229600" cy="2286000"/>
          </a:xfrm>
          <a:prstGeom prst="rect">
            <a:avLst/>
          </a:prstGeom>
        </p:spPr>
        <p:txBody>
          <a:bodyPr lIns="0" tIns="0" rIns="0" bIns="0" anchor="b" anchorCtr="0">
            <a:normAutofit/>
          </a:bodyPr>
          <a:lstStyle>
            <a:lvl1pPr>
              <a:lnSpc>
                <a:spcPts val="4500"/>
              </a:lnSpc>
              <a:defRPr sz="4200" b="0" i="0" cap="all">
                <a:solidFill>
                  <a:schemeClr val="bg1"/>
                </a:solidFill>
                <a:latin typeface="Arial"/>
                <a:cs typeface="Arial"/>
              </a:defRPr>
            </a:lvl1pPr>
          </a:lstStyle>
          <a:p>
            <a:r>
              <a:rPr lang="en-US" dirty="0"/>
              <a:t>Click to edit Master title style</a:t>
            </a:r>
          </a:p>
        </p:txBody>
      </p:sp>
      <p:sp>
        <p:nvSpPr>
          <p:cNvPr id="6" name="Rectangle 5"/>
          <p:cNvSpPr/>
          <p:nvPr userDrawn="1"/>
        </p:nvSpPr>
        <p:spPr>
          <a:xfrm>
            <a:off x="3810000" y="3429000"/>
            <a:ext cx="1524000" cy="38100"/>
          </a:xfrm>
          <a:prstGeom prst="rect">
            <a:avLst/>
          </a:prstGeom>
          <a:solidFill>
            <a:srgbClr val="EBB7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810833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A8058BA-B6C5-E849-AA55-C05D34C67D2B}" type="datetime4">
              <a:rPr lang="en-US" smtClean="0"/>
              <a:pPr/>
              <a:t>June 23, 2021</a:t>
            </a:fld>
            <a:endParaRPr lang="en-US" dirty="0"/>
          </a:p>
        </p:txBody>
      </p:sp>
    </p:spTree>
    <p:extLst>
      <p:ext uri="{BB962C8B-B14F-4D97-AF65-F5344CB8AC3E}">
        <p14:creationId xmlns:p14="http://schemas.microsoft.com/office/powerpoint/2010/main" val="16237501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h Title Slide">
    <p:spTree>
      <p:nvGrpSpPr>
        <p:cNvPr id="1" name=""/>
        <p:cNvGrpSpPr/>
        <p:nvPr/>
      </p:nvGrpSpPr>
      <p:grpSpPr>
        <a:xfrm>
          <a:off x="0" y="0"/>
          <a:ext cx="0" cy="0"/>
          <a:chOff x="0" y="0"/>
          <a:chExt cx="0" cy="0"/>
        </a:xfrm>
      </p:grpSpPr>
      <p:sp>
        <p:nvSpPr>
          <p:cNvPr id="3" name="Title 1"/>
          <p:cNvSpPr>
            <a:spLocks noGrp="1"/>
          </p:cNvSpPr>
          <p:nvPr>
            <p:ph type="title"/>
          </p:nvPr>
        </p:nvSpPr>
        <p:spPr>
          <a:xfrm>
            <a:off x="457200" y="914400"/>
            <a:ext cx="8229600" cy="2286000"/>
          </a:xfrm>
          <a:prstGeom prst="rect">
            <a:avLst/>
          </a:prstGeom>
        </p:spPr>
        <p:txBody>
          <a:bodyPr vert="horz" lIns="0" tIns="0" rIns="0" bIns="0" anchor="b" anchorCtr="0"/>
          <a:lstStyle>
            <a:lvl1pPr>
              <a:lnSpc>
                <a:spcPts val="4500"/>
              </a:lnSpc>
              <a:defRPr sz="4200" cap="all">
                <a:solidFill>
                  <a:srgbClr val="0A508C"/>
                </a:solidFill>
                <a:latin typeface="Arial"/>
              </a:defRPr>
            </a:lvl1pPr>
          </a:lstStyle>
          <a:p>
            <a:r>
              <a:rPr lang="en-US" dirty="0"/>
              <a:t>Click to edit Master title style</a:t>
            </a:r>
          </a:p>
        </p:txBody>
      </p:sp>
      <p:sp>
        <p:nvSpPr>
          <p:cNvPr id="4" name="Rectangle 3"/>
          <p:cNvSpPr/>
          <p:nvPr userDrawn="1"/>
        </p:nvSpPr>
        <p:spPr>
          <a:xfrm>
            <a:off x="3810000" y="3429000"/>
            <a:ext cx="1524000" cy="38100"/>
          </a:xfrm>
          <a:prstGeom prst="rect">
            <a:avLst/>
          </a:prstGeom>
          <a:solidFill>
            <a:srgbClr val="EBB7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 Placeholder 5"/>
          <p:cNvSpPr>
            <a:spLocks noGrp="1"/>
          </p:cNvSpPr>
          <p:nvPr>
            <p:ph type="body" sz="quarter" idx="11"/>
          </p:nvPr>
        </p:nvSpPr>
        <p:spPr>
          <a:xfrm>
            <a:off x="457200" y="3733800"/>
            <a:ext cx="8229600" cy="1981200"/>
          </a:xfrm>
          <a:prstGeom prst="rect">
            <a:avLst/>
          </a:prstGeom>
        </p:spPr>
        <p:txBody>
          <a:bodyPr vert="horz" lIns="0" tIns="0" rIns="0" bIns="0"/>
          <a:lstStyle>
            <a:lvl1pPr marL="0" indent="0" algn="ctr">
              <a:lnSpc>
                <a:spcPts val="2700"/>
              </a:lnSpc>
              <a:buFontTx/>
              <a:buNone/>
              <a:defRPr sz="2400" baseline="0">
                <a:solidFill>
                  <a:srgbClr val="5E6A71"/>
                </a:solidFill>
                <a:latin typeface="Arial"/>
              </a:defRPr>
            </a:lvl1pPr>
          </a:lstStyle>
          <a:p>
            <a:pPr lvl="0"/>
            <a:r>
              <a:rPr lang="en-US" dirty="0"/>
              <a:t>Click to edit Master text styles</a:t>
            </a:r>
          </a:p>
        </p:txBody>
      </p:sp>
    </p:spTree>
    <p:extLst>
      <p:ext uri="{BB962C8B-B14F-4D97-AF65-F5344CB8AC3E}">
        <p14:creationId xmlns:p14="http://schemas.microsoft.com/office/powerpoint/2010/main" val="27028788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h Title Slide w Imag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846" b="1"/>
          <a:stretch/>
        </p:blipFill>
        <p:spPr>
          <a:xfrm>
            <a:off x="0" y="0"/>
            <a:ext cx="9144000" cy="5943600"/>
          </a:xfrm>
          <a:prstGeom prst="rect">
            <a:avLst/>
          </a:prstGeom>
        </p:spPr>
      </p:pic>
      <p:sp>
        <p:nvSpPr>
          <p:cNvPr id="8" name="Title 1"/>
          <p:cNvSpPr>
            <a:spLocks noGrp="1"/>
          </p:cNvSpPr>
          <p:nvPr>
            <p:ph type="title"/>
          </p:nvPr>
        </p:nvSpPr>
        <p:spPr>
          <a:xfrm>
            <a:off x="457200" y="914400"/>
            <a:ext cx="8229600" cy="2286000"/>
          </a:xfrm>
          <a:prstGeom prst="rect">
            <a:avLst/>
          </a:prstGeom>
        </p:spPr>
        <p:txBody>
          <a:bodyPr vert="horz" lIns="0" tIns="0" rIns="0" bIns="0" anchor="b" anchorCtr="0"/>
          <a:lstStyle>
            <a:lvl1pPr>
              <a:lnSpc>
                <a:spcPts val="4500"/>
              </a:lnSpc>
              <a:defRPr sz="4200" cap="all">
                <a:solidFill>
                  <a:srgbClr val="0A508C"/>
                </a:solidFill>
                <a:latin typeface="Arial"/>
              </a:defRPr>
            </a:lvl1pPr>
          </a:lstStyle>
          <a:p>
            <a:r>
              <a:rPr lang="en-US" dirty="0"/>
              <a:t>Click to edit Master title style</a:t>
            </a:r>
          </a:p>
        </p:txBody>
      </p:sp>
      <p:sp>
        <p:nvSpPr>
          <p:cNvPr id="9" name="Rectangle 8"/>
          <p:cNvSpPr/>
          <p:nvPr userDrawn="1"/>
        </p:nvSpPr>
        <p:spPr>
          <a:xfrm>
            <a:off x="3810000" y="3429000"/>
            <a:ext cx="1524000" cy="38100"/>
          </a:xfrm>
          <a:prstGeom prst="rect">
            <a:avLst/>
          </a:prstGeom>
          <a:solidFill>
            <a:srgbClr val="EBB7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 Placeholder 5"/>
          <p:cNvSpPr>
            <a:spLocks noGrp="1"/>
          </p:cNvSpPr>
          <p:nvPr>
            <p:ph type="body" sz="quarter" idx="11"/>
          </p:nvPr>
        </p:nvSpPr>
        <p:spPr>
          <a:xfrm>
            <a:off x="457200" y="3733800"/>
            <a:ext cx="8229600" cy="1981200"/>
          </a:xfrm>
          <a:prstGeom prst="rect">
            <a:avLst/>
          </a:prstGeom>
        </p:spPr>
        <p:txBody>
          <a:bodyPr vert="horz" lIns="0" tIns="0" rIns="0" bIns="0"/>
          <a:lstStyle>
            <a:lvl1pPr marL="0" indent="0" algn="ctr">
              <a:lnSpc>
                <a:spcPts val="2700"/>
              </a:lnSpc>
              <a:buFontTx/>
              <a:buNone/>
              <a:defRPr sz="2400" baseline="0">
                <a:solidFill>
                  <a:srgbClr val="5E6A71"/>
                </a:solidFill>
                <a:latin typeface="Arial"/>
              </a:defRPr>
            </a:lvl1pPr>
          </a:lstStyle>
          <a:p>
            <a:pPr lvl="0"/>
            <a:r>
              <a:rPr lang="en-US" dirty="0"/>
              <a:t>Click to edit Master text styles</a:t>
            </a:r>
          </a:p>
        </p:txBody>
      </p:sp>
    </p:spTree>
    <p:extLst>
      <p:ext uri="{BB962C8B-B14F-4D97-AF65-F5344CB8AC3E}">
        <p14:creationId xmlns:p14="http://schemas.microsoft.com/office/powerpoint/2010/main" val="20026419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h 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fld id="{F78C8727-DBA6-7840-A959-320888B7649D}" type="datetime4">
              <a:rPr lang="en-US" smtClean="0"/>
              <a:pPr/>
              <a:t>June 23, 2021</a:t>
            </a:fld>
            <a:endParaRPr lang="en-US"/>
          </a:p>
        </p:txBody>
      </p:sp>
      <p:sp>
        <p:nvSpPr>
          <p:cNvPr id="10" name="Title 1"/>
          <p:cNvSpPr>
            <a:spLocks noGrp="1"/>
          </p:cNvSpPr>
          <p:nvPr>
            <p:ph type="title"/>
          </p:nvPr>
        </p:nvSpPr>
        <p:spPr>
          <a:xfrm>
            <a:off x="457200" y="3048000"/>
            <a:ext cx="8229600" cy="1981200"/>
          </a:xfrm>
          <a:prstGeom prst="rect">
            <a:avLst/>
          </a:prstGeom>
        </p:spPr>
        <p:txBody>
          <a:bodyPr lIns="0" tIns="0" rIns="0" bIns="0" anchor="t">
            <a:normAutofit/>
          </a:bodyPr>
          <a:lstStyle>
            <a:lvl1pPr algn="ctr">
              <a:lnSpc>
                <a:spcPts val="2400"/>
              </a:lnSpc>
              <a:defRPr sz="2000" b="0" i="0" cap="none" baseline="0">
                <a:solidFill>
                  <a:srgbClr val="5E6A71"/>
                </a:solidFill>
                <a:latin typeface="Arial"/>
              </a:defRPr>
            </a:lvl1pPr>
          </a:lstStyle>
          <a:p>
            <a:r>
              <a:rPr lang="en-US" dirty="0"/>
              <a:t>Click to edit Master title style</a:t>
            </a:r>
          </a:p>
        </p:txBody>
      </p:sp>
      <p:sp>
        <p:nvSpPr>
          <p:cNvPr id="11" name="Text Placeholder 2"/>
          <p:cNvSpPr>
            <a:spLocks noGrp="1"/>
          </p:cNvSpPr>
          <p:nvPr>
            <p:ph type="body" idx="1"/>
          </p:nvPr>
        </p:nvSpPr>
        <p:spPr>
          <a:xfrm>
            <a:off x="457200" y="685800"/>
            <a:ext cx="8229600" cy="1828800"/>
          </a:xfrm>
          <a:prstGeom prst="rect">
            <a:avLst/>
          </a:prstGeom>
        </p:spPr>
        <p:txBody>
          <a:bodyPr lIns="0" tIns="0" rIns="0" bIns="0" anchor="b" anchorCtr="0">
            <a:normAutofit/>
          </a:bodyPr>
          <a:lstStyle>
            <a:lvl1pPr marL="0" indent="0" algn="ctr">
              <a:lnSpc>
                <a:spcPts val="3200"/>
              </a:lnSpc>
              <a:buNone/>
              <a:defRPr sz="3000" cap="all" baseline="0">
                <a:solidFill>
                  <a:srgbClr val="0A508C"/>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2" name="Rectangle 11"/>
          <p:cNvSpPr/>
          <p:nvPr userDrawn="1"/>
        </p:nvSpPr>
        <p:spPr>
          <a:xfrm>
            <a:off x="3810000" y="2743200"/>
            <a:ext cx="1524000" cy="38100"/>
          </a:xfrm>
          <a:prstGeom prst="rect">
            <a:avLst/>
          </a:prstGeom>
          <a:solidFill>
            <a:srgbClr val="EBB7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291043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h Conten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9666AFD-6F97-7B45-93CB-0BF30AAB324F}" type="datetime4">
              <a:rPr lang="en-US" smtClean="0"/>
              <a:pPr/>
              <a:t>June 23, 2021</a:t>
            </a:fld>
            <a:endParaRPr lang="en-US" dirty="0"/>
          </a:p>
        </p:txBody>
      </p:sp>
      <p:sp>
        <p:nvSpPr>
          <p:cNvPr id="4" name="Title 1"/>
          <p:cNvSpPr>
            <a:spLocks noGrp="1"/>
          </p:cNvSpPr>
          <p:nvPr>
            <p:ph type="title"/>
          </p:nvPr>
        </p:nvSpPr>
        <p:spPr>
          <a:xfrm>
            <a:off x="457200" y="457200"/>
            <a:ext cx="8229600" cy="685800"/>
          </a:xfrm>
          <a:prstGeom prst="rect">
            <a:avLst/>
          </a:prstGeom>
        </p:spPr>
        <p:txBody>
          <a:bodyPr lIns="0" tIns="0" rIns="0" bIns="0" anchor="b" anchorCtr="0"/>
          <a:lstStyle>
            <a:lvl1pPr algn="l">
              <a:defRPr sz="2800" cap="all" baseline="0">
                <a:solidFill>
                  <a:srgbClr val="0A508C"/>
                </a:solidFill>
                <a:latin typeface="Arial"/>
              </a:defRPr>
            </a:lvl1pPr>
          </a:lstStyle>
          <a:p>
            <a:r>
              <a:rPr lang="en-US" dirty="0"/>
              <a:t>Click to edit Master title style</a:t>
            </a:r>
          </a:p>
        </p:txBody>
      </p:sp>
      <p:sp>
        <p:nvSpPr>
          <p:cNvPr id="5" name="Content Placeholder 2"/>
          <p:cNvSpPr>
            <a:spLocks noGrp="1"/>
          </p:cNvSpPr>
          <p:nvPr>
            <p:ph idx="1"/>
          </p:nvPr>
        </p:nvSpPr>
        <p:spPr>
          <a:xfrm>
            <a:off x="457200" y="1371600"/>
            <a:ext cx="8229600" cy="4343400"/>
          </a:xfrm>
          <a:prstGeom prst="rect">
            <a:avLst/>
          </a:prstGeom>
        </p:spPr>
        <p:txBody>
          <a:bodyPr lIns="0" tIns="0" rIns="0" bIns="0"/>
          <a:lstStyle>
            <a:lvl1pPr marL="0" indent="0">
              <a:lnSpc>
                <a:spcPts val="2400"/>
              </a:lnSpc>
              <a:buFontTx/>
              <a:buNone/>
              <a:defRPr sz="2000" baseline="0">
                <a:solidFill>
                  <a:srgbClr val="5E6A71"/>
                </a:solidFill>
                <a:latin typeface="Arial"/>
              </a:defRPr>
            </a:lvl1pPr>
          </a:lstStyle>
          <a:p>
            <a:pPr lvl="0"/>
            <a:r>
              <a:rPr lang="en-US" dirty="0"/>
              <a:t>Click to edit Master text styles</a:t>
            </a:r>
          </a:p>
        </p:txBody>
      </p:sp>
    </p:spTree>
    <p:extLst>
      <p:ext uri="{BB962C8B-B14F-4D97-AF65-F5344CB8AC3E}">
        <p14:creationId xmlns:p14="http://schemas.microsoft.com/office/powerpoint/2010/main" val="1164334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Lg Footer w/Imag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b="4001"/>
          <a:stretch/>
        </p:blipFill>
        <p:spPr>
          <a:xfrm>
            <a:off x="0" y="457200"/>
            <a:ext cx="9144000" cy="5486399"/>
          </a:xfrm>
          <a:prstGeom prst="rect">
            <a:avLst/>
          </a:prstGeom>
        </p:spPr>
      </p:pic>
      <p:sp>
        <p:nvSpPr>
          <p:cNvPr id="2" name="Title 1"/>
          <p:cNvSpPr>
            <a:spLocks noGrp="1"/>
          </p:cNvSpPr>
          <p:nvPr>
            <p:ph type="title"/>
          </p:nvPr>
        </p:nvSpPr>
        <p:spPr>
          <a:xfrm>
            <a:off x="457200" y="914400"/>
            <a:ext cx="8229600" cy="2286000"/>
          </a:xfrm>
          <a:prstGeom prst="rect">
            <a:avLst/>
          </a:prstGeom>
        </p:spPr>
        <p:txBody>
          <a:bodyPr vert="horz" lIns="0" tIns="0" rIns="0" bIns="0" anchor="b" anchorCtr="0"/>
          <a:lstStyle>
            <a:lvl1pPr>
              <a:lnSpc>
                <a:spcPts val="4500"/>
              </a:lnSpc>
              <a:defRPr sz="4200" cap="all">
                <a:solidFill>
                  <a:schemeClr val="bg1"/>
                </a:solidFill>
                <a:latin typeface="Aria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pPr algn="ctr">
              <a:lnSpc>
                <a:spcPts val="1100"/>
              </a:lnSpc>
            </a:pPr>
            <a:fld id="{E6D4D5E1-23C0-B54C-A609-2B0B2388ADCB}" type="slidenum">
              <a:rPr lang="en-US" sz="1100" b="1" smtClean="0">
                <a:latin typeface="Arial"/>
              </a:rPr>
              <a:pPr algn="ctr">
                <a:lnSpc>
                  <a:spcPts val="1100"/>
                </a:lnSpc>
              </a:pPr>
              <a:t>‹#›</a:t>
            </a:fld>
            <a:endParaRPr lang="en-US" sz="1100" b="1" dirty="0">
              <a:latin typeface="Arial"/>
            </a:endParaRPr>
          </a:p>
        </p:txBody>
      </p:sp>
      <p:sp>
        <p:nvSpPr>
          <p:cNvPr id="4" name="Rectangle 3"/>
          <p:cNvSpPr/>
          <p:nvPr userDrawn="1"/>
        </p:nvSpPr>
        <p:spPr>
          <a:xfrm>
            <a:off x="3810000" y="3429000"/>
            <a:ext cx="1524000" cy="38100"/>
          </a:xfrm>
          <a:prstGeom prst="rect">
            <a:avLst/>
          </a:prstGeom>
          <a:solidFill>
            <a:srgbClr val="EBB7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 Placeholder 5"/>
          <p:cNvSpPr>
            <a:spLocks noGrp="1"/>
          </p:cNvSpPr>
          <p:nvPr>
            <p:ph type="body" sz="quarter" idx="11"/>
          </p:nvPr>
        </p:nvSpPr>
        <p:spPr>
          <a:xfrm>
            <a:off x="457200" y="3733800"/>
            <a:ext cx="8229600" cy="1981200"/>
          </a:xfrm>
          <a:prstGeom prst="rect">
            <a:avLst/>
          </a:prstGeom>
        </p:spPr>
        <p:txBody>
          <a:bodyPr vert="horz" lIns="0" tIns="0" rIns="0" bIns="0"/>
          <a:lstStyle>
            <a:lvl1pPr marL="0" indent="0" algn="ctr">
              <a:lnSpc>
                <a:spcPts val="2700"/>
              </a:lnSpc>
              <a:buFontTx/>
              <a:buNone/>
              <a:defRPr sz="2400" baseline="0">
                <a:solidFill>
                  <a:schemeClr val="bg1"/>
                </a:solidFill>
                <a:latin typeface="Arial"/>
              </a:defRPr>
            </a:lvl1pPr>
          </a:lstStyle>
          <a:p>
            <a:pPr lvl="0"/>
            <a:r>
              <a:rPr lang="en-US"/>
              <a:t>Click to edit Master text styles</a:t>
            </a:r>
          </a:p>
        </p:txBody>
      </p:sp>
    </p:spTree>
    <p:extLst>
      <p:ext uri="{BB962C8B-B14F-4D97-AF65-F5344CB8AC3E}">
        <p14:creationId xmlns:p14="http://schemas.microsoft.com/office/powerpoint/2010/main" val="1937143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h Double Conten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C3C2188-F230-7C43-AC28-7498B61AEF57}" type="datetime4">
              <a:rPr lang="en-US" smtClean="0"/>
              <a:pPr/>
              <a:t>June 23, 2021</a:t>
            </a:fld>
            <a:endParaRPr lang="en-US" dirty="0"/>
          </a:p>
        </p:txBody>
      </p:sp>
      <p:sp>
        <p:nvSpPr>
          <p:cNvPr id="4" name="Title 1"/>
          <p:cNvSpPr>
            <a:spLocks noGrp="1"/>
          </p:cNvSpPr>
          <p:nvPr>
            <p:ph type="title"/>
          </p:nvPr>
        </p:nvSpPr>
        <p:spPr>
          <a:xfrm>
            <a:off x="457200" y="457200"/>
            <a:ext cx="8229600" cy="685800"/>
          </a:xfrm>
          <a:prstGeom prst="rect">
            <a:avLst/>
          </a:prstGeom>
        </p:spPr>
        <p:txBody>
          <a:bodyPr lIns="0" tIns="0" rIns="0" bIns="0" anchor="b" anchorCtr="0"/>
          <a:lstStyle>
            <a:lvl1pPr algn="l">
              <a:defRPr sz="2800" cap="all" baseline="0">
                <a:solidFill>
                  <a:srgbClr val="0A508C"/>
                </a:solidFill>
                <a:latin typeface="Arial"/>
              </a:defRPr>
            </a:lvl1pPr>
          </a:lstStyle>
          <a:p>
            <a:r>
              <a:rPr lang="en-US" dirty="0"/>
              <a:t>Click to edit Master title style</a:t>
            </a:r>
          </a:p>
        </p:txBody>
      </p:sp>
      <p:sp>
        <p:nvSpPr>
          <p:cNvPr id="5" name="Content Placeholder 2"/>
          <p:cNvSpPr>
            <a:spLocks noGrp="1"/>
          </p:cNvSpPr>
          <p:nvPr>
            <p:ph idx="1"/>
          </p:nvPr>
        </p:nvSpPr>
        <p:spPr>
          <a:xfrm>
            <a:off x="457200" y="1371600"/>
            <a:ext cx="3962400" cy="4343400"/>
          </a:xfrm>
          <a:prstGeom prst="rect">
            <a:avLst/>
          </a:prstGeom>
        </p:spPr>
        <p:txBody>
          <a:bodyPr lIns="0" tIns="0" rIns="0" bIns="0"/>
          <a:lstStyle>
            <a:lvl1pPr marL="0" indent="0">
              <a:lnSpc>
                <a:spcPts val="2400"/>
              </a:lnSpc>
              <a:buFontTx/>
              <a:buNone/>
              <a:defRPr sz="2000" baseline="0">
                <a:solidFill>
                  <a:srgbClr val="5E6A71"/>
                </a:solidFill>
                <a:latin typeface="Arial"/>
              </a:defRPr>
            </a:lvl1pPr>
          </a:lstStyle>
          <a:p>
            <a:pPr lvl="0"/>
            <a:r>
              <a:rPr lang="en-US" dirty="0"/>
              <a:t>Click to edit Master text styles</a:t>
            </a:r>
          </a:p>
        </p:txBody>
      </p:sp>
      <p:sp>
        <p:nvSpPr>
          <p:cNvPr id="6" name="Content Placeholder 2"/>
          <p:cNvSpPr>
            <a:spLocks noGrp="1"/>
          </p:cNvSpPr>
          <p:nvPr>
            <p:ph idx="11"/>
          </p:nvPr>
        </p:nvSpPr>
        <p:spPr>
          <a:xfrm>
            <a:off x="4724400" y="1371600"/>
            <a:ext cx="3962400" cy="4343400"/>
          </a:xfrm>
          <a:prstGeom prst="rect">
            <a:avLst/>
          </a:prstGeom>
        </p:spPr>
        <p:txBody>
          <a:bodyPr lIns="0" tIns="0" rIns="0" bIns="0"/>
          <a:lstStyle>
            <a:lvl1pPr marL="0" indent="0">
              <a:lnSpc>
                <a:spcPts val="2400"/>
              </a:lnSpc>
              <a:buNone/>
              <a:defRPr sz="2000" baseline="0">
                <a:solidFill>
                  <a:srgbClr val="5E6A71"/>
                </a:solidFill>
                <a:latin typeface="Arial"/>
              </a:defRPr>
            </a:lvl1pPr>
          </a:lstStyle>
          <a:p>
            <a:pPr lvl="0"/>
            <a:r>
              <a:rPr lang="en-US" dirty="0"/>
              <a:t>Click to edit Master text styles</a:t>
            </a:r>
          </a:p>
        </p:txBody>
      </p:sp>
    </p:spTree>
    <p:extLst>
      <p:ext uri="{BB962C8B-B14F-4D97-AF65-F5344CB8AC3E}">
        <p14:creationId xmlns:p14="http://schemas.microsoft.com/office/powerpoint/2010/main" val="8391629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h Section Brea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D40B3A8-9E74-D141-B5EB-FDF5389D8B94}" type="datetime4">
              <a:rPr lang="en-US" smtClean="0"/>
              <a:pPr/>
              <a:t>June 23, 2021</a:t>
            </a:fld>
            <a:endParaRPr lang="en-US" dirty="0"/>
          </a:p>
        </p:txBody>
      </p:sp>
      <p:sp>
        <p:nvSpPr>
          <p:cNvPr id="4" name="Title 1"/>
          <p:cNvSpPr>
            <a:spLocks noGrp="1"/>
          </p:cNvSpPr>
          <p:nvPr>
            <p:ph type="title"/>
          </p:nvPr>
        </p:nvSpPr>
        <p:spPr>
          <a:xfrm>
            <a:off x="457200" y="3048000"/>
            <a:ext cx="8229600" cy="1981200"/>
          </a:xfrm>
          <a:prstGeom prst="rect">
            <a:avLst/>
          </a:prstGeom>
        </p:spPr>
        <p:txBody>
          <a:bodyPr lIns="0" tIns="0" rIns="0" bIns="0" anchor="t">
            <a:normAutofit/>
          </a:bodyPr>
          <a:lstStyle>
            <a:lvl1pPr algn="ctr">
              <a:lnSpc>
                <a:spcPts val="2400"/>
              </a:lnSpc>
              <a:defRPr sz="2000" b="0" i="0" cap="none" baseline="0">
                <a:solidFill>
                  <a:srgbClr val="5E6A71"/>
                </a:solidFill>
                <a:latin typeface="Arial"/>
              </a:defRPr>
            </a:lvl1pPr>
          </a:lstStyle>
          <a:p>
            <a:r>
              <a:rPr lang="en-US" dirty="0"/>
              <a:t>Click to edit Master title style</a:t>
            </a:r>
          </a:p>
        </p:txBody>
      </p:sp>
      <p:sp>
        <p:nvSpPr>
          <p:cNvPr id="5" name="Text Placeholder 2"/>
          <p:cNvSpPr>
            <a:spLocks noGrp="1"/>
          </p:cNvSpPr>
          <p:nvPr>
            <p:ph type="body" idx="1"/>
          </p:nvPr>
        </p:nvSpPr>
        <p:spPr>
          <a:xfrm>
            <a:off x="457200" y="685800"/>
            <a:ext cx="8229600" cy="1828800"/>
          </a:xfrm>
          <a:prstGeom prst="rect">
            <a:avLst/>
          </a:prstGeom>
        </p:spPr>
        <p:txBody>
          <a:bodyPr lIns="0" tIns="0" rIns="0" bIns="0" anchor="b" anchorCtr="0">
            <a:normAutofit/>
          </a:bodyPr>
          <a:lstStyle>
            <a:lvl1pPr marL="0" indent="0" algn="ctr">
              <a:lnSpc>
                <a:spcPts val="3200"/>
              </a:lnSpc>
              <a:buNone/>
              <a:defRPr sz="3000" cap="all" baseline="0">
                <a:solidFill>
                  <a:srgbClr val="0A508C"/>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Rectangle 5"/>
          <p:cNvSpPr/>
          <p:nvPr userDrawn="1"/>
        </p:nvSpPr>
        <p:spPr>
          <a:xfrm>
            <a:off x="3810000" y="2743200"/>
            <a:ext cx="1524000" cy="38100"/>
          </a:xfrm>
          <a:prstGeom prst="rect">
            <a:avLst/>
          </a:prstGeom>
          <a:solidFill>
            <a:srgbClr val="EBB7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7658157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h Section Header w Imag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EA8D791-E568-CD4D-AF6F-1243F2BEA017}" type="datetime4">
              <a:rPr lang="en-US" smtClean="0"/>
              <a:pPr/>
              <a:t>June 23, 2021</a:t>
            </a:fld>
            <a:endParaRPr lang="en-US" dirty="0"/>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r="7407"/>
          <a:stretch/>
        </p:blipFill>
        <p:spPr>
          <a:xfrm>
            <a:off x="0" y="0"/>
            <a:ext cx="9144000" cy="6172200"/>
          </a:xfrm>
          <a:prstGeom prst="rect">
            <a:avLst/>
          </a:prstGeom>
        </p:spPr>
      </p:pic>
      <p:sp>
        <p:nvSpPr>
          <p:cNvPr id="5" name="Title 1"/>
          <p:cNvSpPr>
            <a:spLocks noGrp="1"/>
          </p:cNvSpPr>
          <p:nvPr>
            <p:ph type="title"/>
          </p:nvPr>
        </p:nvSpPr>
        <p:spPr>
          <a:xfrm>
            <a:off x="457200" y="914400"/>
            <a:ext cx="8229600" cy="2286000"/>
          </a:xfrm>
          <a:prstGeom prst="rect">
            <a:avLst/>
          </a:prstGeom>
        </p:spPr>
        <p:txBody>
          <a:bodyPr lIns="0" tIns="0" rIns="0" bIns="0" anchor="b" anchorCtr="0">
            <a:normAutofit/>
          </a:bodyPr>
          <a:lstStyle>
            <a:lvl1pPr>
              <a:lnSpc>
                <a:spcPts val="4500"/>
              </a:lnSpc>
              <a:defRPr sz="4200" b="0" i="0" cap="all">
                <a:solidFill>
                  <a:srgbClr val="0A508C"/>
                </a:solidFill>
                <a:latin typeface="Arial"/>
                <a:cs typeface="Arial"/>
              </a:defRPr>
            </a:lvl1pPr>
          </a:lstStyle>
          <a:p>
            <a:r>
              <a:rPr lang="en-US" dirty="0"/>
              <a:t>Click to edit Master title style</a:t>
            </a:r>
          </a:p>
        </p:txBody>
      </p:sp>
      <p:sp>
        <p:nvSpPr>
          <p:cNvPr id="6" name="Rectangle 5"/>
          <p:cNvSpPr/>
          <p:nvPr userDrawn="1"/>
        </p:nvSpPr>
        <p:spPr>
          <a:xfrm>
            <a:off x="3810000" y="3429000"/>
            <a:ext cx="1524000" cy="38100"/>
          </a:xfrm>
          <a:prstGeom prst="rect">
            <a:avLst/>
          </a:prstGeom>
          <a:solidFill>
            <a:srgbClr val="EBB7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982210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h 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41056E-8FB3-ED4A-82E9-68F3D2069B49}" type="datetime4">
              <a:rPr lang="en-US" smtClean="0"/>
              <a:pPr/>
              <a:t>June 23, 2021</a:t>
            </a:fld>
            <a:endParaRPr lang="en-US" dirty="0"/>
          </a:p>
        </p:txBody>
      </p:sp>
    </p:spTree>
    <p:extLst>
      <p:ext uri="{BB962C8B-B14F-4D97-AF65-F5344CB8AC3E}">
        <p14:creationId xmlns:p14="http://schemas.microsoft.com/office/powerpoint/2010/main" val="1726119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9C72333-6451-A742-BE67-9BA6B549B8F0}" type="datetimeFigureOut">
              <a:rPr lang="en-US" smtClean="0">
                <a:solidFill>
                  <a:prstClr val="black"/>
                </a:solidFill>
              </a:rPr>
              <a:pPr/>
              <a:t>06/23/2021</a:t>
            </a:fld>
            <a:endParaRPr 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4A4B8C67-FAC3-0346-93E8-7D641AE1E946}"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5528817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lue Conten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51C893B-3C15-4EE6-9240-F65B517AE53F}" type="datetime4">
              <a:rPr lang="en-US" smtClean="0"/>
              <a:pPr/>
              <a:t>June 23, 2021</a:t>
            </a:fld>
            <a:endParaRPr lang="en-US" dirty="0"/>
          </a:p>
        </p:txBody>
      </p:sp>
      <p:sp>
        <p:nvSpPr>
          <p:cNvPr id="4" name="Title 1"/>
          <p:cNvSpPr>
            <a:spLocks noGrp="1"/>
          </p:cNvSpPr>
          <p:nvPr>
            <p:ph type="title"/>
          </p:nvPr>
        </p:nvSpPr>
        <p:spPr>
          <a:xfrm>
            <a:off x="457200" y="457200"/>
            <a:ext cx="8229600" cy="685800"/>
          </a:xfrm>
          <a:prstGeom prst="rect">
            <a:avLst/>
          </a:prstGeom>
        </p:spPr>
        <p:txBody>
          <a:bodyPr lIns="0" tIns="0" rIns="0" bIns="0" anchor="b" anchorCtr="0"/>
          <a:lstStyle>
            <a:lvl1pPr algn="l">
              <a:defRPr sz="2800" cap="all" baseline="0">
                <a:solidFill>
                  <a:srgbClr val="EBB700"/>
                </a:solidFill>
                <a:latin typeface="Arial"/>
              </a:defRPr>
            </a:lvl1pPr>
          </a:lstStyle>
          <a:p>
            <a:r>
              <a:rPr lang="en-US" dirty="0"/>
              <a:t>Click to edit Master title style</a:t>
            </a:r>
          </a:p>
        </p:txBody>
      </p:sp>
      <p:sp>
        <p:nvSpPr>
          <p:cNvPr id="5" name="Content Placeholder 2"/>
          <p:cNvSpPr>
            <a:spLocks noGrp="1"/>
          </p:cNvSpPr>
          <p:nvPr>
            <p:ph idx="1"/>
          </p:nvPr>
        </p:nvSpPr>
        <p:spPr>
          <a:xfrm>
            <a:off x="457200" y="1371600"/>
            <a:ext cx="8229600" cy="4343400"/>
          </a:xfrm>
          <a:prstGeom prst="rect">
            <a:avLst/>
          </a:prstGeom>
        </p:spPr>
        <p:txBody>
          <a:bodyPr lIns="0" tIns="0" rIns="0" bIns="0"/>
          <a:lstStyle>
            <a:lvl1pPr>
              <a:lnSpc>
                <a:spcPts val="2400"/>
              </a:lnSpc>
              <a:defRPr sz="2000" baseline="0">
                <a:solidFill>
                  <a:schemeClr val="bg1"/>
                </a:solidFill>
                <a:latin typeface="Arial"/>
              </a:defRPr>
            </a:lvl1pPr>
          </a:lstStyle>
          <a:p>
            <a:pPr lvl="0"/>
            <a:r>
              <a:rPr lang="en-US" dirty="0"/>
              <a:t>Click to edit Master text styles</a:t>
            </a:r>
          </a:p>
        </p:txBody>
      </p:sp>
    </p:spTree>
    <p:extLst>
      <p:ext uri="{BB962C8B-B14F-4D97-AF65-F5344CB8AC3E}">
        <p14:creationId xmlns:p14="http://schemas.microsoft.com/office/powerpoint/2010/main" val="3724425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914400"/>
            <a:ext cx="8229600" cy="2286000"/>
          </a:xfrm>
          <a:prstGeom prst="rect">
            <a:avLst/>
          </a:prstGeom>
        </p:spPr>
        <p:txBody>
          <a:bodyPr lIns="0" tIns="0" rIns="0" bIns="0" anchor="b" anchorCtr="0"/>
          <a:lstStyle>
            <a:lvl1pPr>
              <a:lnSpc>
                <a:spcPts val="4500"/>
              </a:lnSpc>
              <a:defRPr sz="4200" cap="all" baseline="0">
                <a:solidFill>
                  <a:schemeClr val="bg1"/>
                </a:solidFill>
                <a:latin typeface="Arial"/>
              </a:defRPr>
            </a:lvl1pPr>
          </a:lstStyle>
          <a:p>
            <a:r>
              <a:rPr lang="en-US" dirty="0"/>
              <a:t>Click to edit Master title style</a:t>
            </a:r>
          </a:p>
        </p:txBody>
      </p:sp>
      <p:sp>
        <p:nvSpPr>
          <p:cNvPr id="3" name="Subtitle 2"/>
          <p:cNvSpPr>
            <a:spLocks noGrp="1"/>
          </p:cNvSpPr>
          <p:nvPr>
            <p:ph type="subTitle" idx="1"/>
          </p:nvPr>
        </p:nvSpPr>
        <p:spPr>
          <a:xfrm>
            <a:off x="457200" y="3733800"/>
            <a:ext cx="8229600" cy="1981200"/>
          </a:xfrm>
          <a:prstGeom prst="rect">
            <a:avLst/>
          </a:prstGeom>
        </p:spPr>
        <p:txBody>
          <a:bodyPr lIns="0" tIns="0" rIns="0" bIns="0"/>
          <a:lstStyle>
            <a:lvl1pPr marL="0" indent="0" algn="ctr">
              <a:lnSpc>
                <a:spcPts val="2700"/>
              </a:lnSpc>
              <a:buNone/>
              <a:defRPr sz="2400">
                <a:solidFill>
                  <a:schemeClr val="bg1"/>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Date Placeholder 6"/>
          <p:cNvSpPr>
            <a:spLocks noGrp="1"/>
          </p:cNvSpPr>
          <p:nvPr>
            <p:ph type="dt" sz="half" idx="10"/>
          </p:nvPr>
        </p:nvSpPr>
        <p:spPr/>
        <p:txBody>
          <a:bodyPr/>
          <a:lstStyle/>
          <a:p>
            <a:fld id="{88890CCC-FCC3-3C41-ACE7-C20709F8F5FB}" type="datetime4">
              <a:rPr lang="en-US" smtClean="0"/>
              <a:pPr/>
              <a:t>June 23, 2021</a:t>
            </a:fld>
            <a:endParaRPr lang="en-US" dirty="0"/>
          </a:p>
        </p:txBody>
      </p:sp>
      <p:sp>
        <p:nvSpPr>
          <p:cNvPr id="8" name="Rectangle 7"/>
          <p:cNvSpPr/>
          <p:nvPr userDrawn="1"/>
        </p:nvSpPr>
        <p:spPr>
          <a:xfrm>
            <a:off x="3810000" y="3429000"/>
            <a:ext cx="1524000" cy="38100"/>
          </a:xfrm>
          <a:prstGeom prst="rect">
            <a:avLst/>
          </a:prstGeom>
          <a:solidFill>
            <a:srgbClr val="EBB7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9019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14400"/>
          </a:xfrm>
          <a:prstGeom prst="rect">
            <a:avLst/>
          </a:prstGeom>
        </p:spPr>
        <p:txBody>
          <a:bodyPr lIns="0" tIns="0" rIns="0" bIns="0" anchor="b" anchorCtr="0"/>
          <a:lstStyle>
            <a:lvl1pPr algn="l">
              <a:defRPr sz="2800" cap="all" baseline="0">
                <a:solidFill>
                  <a:srgbClr val="EBB700"/>
                </a:solidFill>
                <a:latin typeface="Arial"/>
              </a:defRPr>
            </a:lvl1pPr>
          </a:lstStyle>
          <a:p>
            <a:r>
              <a:rPr lang="en-US" dirty="0"/>
              <a:t>Click to edit Master title style</a:t>
            </a:r>
          </a:p>
        </p:txBody>
      </p:sp>
      <p:sp>
        <p:nvSpPr>
          <p:cNvPr id="3" name="Content Placeholder 2"/>
          <p:cNvSpPr>
            <a:spLocks noGrp="1"/>
          </p:cNvSpPr>
          <p:nvPr>
            <p:ph idx="1"/>
          </p:nvPr>
        </p:nvSpPr>
        <p:spPr>
          <a:xfrm>
            <a:off x="457200" y="1600200"/>
            <a:ext cx="8229600" cy="4343400"/>
          </a:xfrm>
          <a:prstGeom prst="rect">
            <a:avLst/>
          </a:prstGeom>
        </p:spPr>
        <p:txBody>
          <a:bodyPr lIns="0" tIns="0" rIns="0" bIns="0"/>
          <a:lstStyle>
            <a:lvl1pPr>
              <a:lnSpc>
                <a:spcPts val="2400"/>
              </a:lnSpc>
              <a:defRPr sz="2000" baseline="0">
                <a:solidFill>
                  <a:schemeClr val="bg1"/>
                </a:solidFill>
                <a:latin typeface="Arial"/>
              </a:defRPr>
            </a:lvl1pPr>
          </a:lstStyle>
          <a:p>
            <a:pPr lvl="0"/>
            <a:r>
              <a:rPr lang="en-US" dirty="0"/>
              <a:t>Click to edit Master text styles</a:t>
            </a:r>
          </a:p>
        </p:txBody>
      </p:sp>
      <p:sp>
        <p:nvSpPr>
          <p:cNvPr id="7" name="Date Placeholder 6"/>
          <p:cNvSpPr>
            <a:spLocks noGrp="1"/>
          </p:cNvSpPr>
          <p:nvPr>
            <p:ph type="dt" sz="half" idx="10"/>
          </p:nvPr>
        </p:nvSpPr>
        <p:spPr/>
        <p:txBody>
          <a:bodyPr/>
          <a:lstStyle/>
          <a:p>
            <a:fld id="{2EF221A1-8396-2645-9B0C-3C2A3D94FBAA}" type="datetime4">
              <a:rPr lang="en-US" smtClean="0"/>
              <a:pPr/>
              <a:t>June 23, 2021</a:t>
            </a:fld>
            <a:endParaRPr lang="en-US" dirty="0"/>
          </a:p>
        </p:txBody>
      </p:sp>
    </p:spTree>
    <p:extLst>
      <p:ext uri="{BB962C8B-B14F-4D97-AF65-F5344CB8AC3E}">
        <p14:creationId xmlns:p14="http://schemas.microsoft.com/office/powerpoint/2010/main" val="1362283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10" name="Title 1"/>
          <p:cNvSpPr>
            <a:spLocks noGrp="1"/>
          </p:cNvSpPr>
          <p:nvPr>
            <p:ph type="title"/>
          </p:nvPr>
        </p:nvSpPr>
        <p:spPr>
          <a:xfrm>
            <a:off x="457200" y="457200"/>
            <a:ext cx="8229600" cy="914400"/>
          </a:xfrm>
          <a:prstGeom prst="rect">
            <a:avLst/>
          </a:prstGeom>
        </p:spPr>
        <p:txBody>
          <a:bodyPr lIns="0" tIns="0" rIns="0" bIns="0" anchor="b" anchorCtr="0"/>
          <a:lstStyle>
            <a:lvl1pPr algn="l">
              <a:defRPr sz="2800" cap="all" baseline="0">
                <a:solidFill>
                  <a:srgbClr val="EBB700"/>
                </a:solidFill>
                <a:latin typeface="Arial"/>
              </a:defRPr>
            </a:lvl1pPr>
          </a:lstStyle>
          <a:p>
            <a:r>
              <a:rPr lang="en-US" dirty="0"/>
              <a:t>Click to edit Master title style</a:t>
            </a:r>
          </a:p>
        </p:txBody>
      </p:sp>
      <p:sp>
        <p:nvSpPr>
          <p:cNvPr id="11" name="Content Placeholder 2"/>
          <p:cNvSpPr>
            <a:spLocks noGrp="1"/>
          </p:cNvSpPr>
          <p:nvPr>
            <p:ph idx="1"/>
          </p:nvPr>
        </p:nvSpPr>
        <p:spPr>
          <a:xfrm>
            <a:off x="457200" y="1600200"/>
            <a:ext cx="3962400" cy="4343400"/>
          </a:xfrm>
          <a:prstGeom prst="rect">
            <a:avLst/>
          </a:prstGeom>
        </p:spPr>
        <p:txBody>
          <a:bodyPr lIns="0" tIns="0" rIns="0" bIns="0"/>
          <a:lstStyle>
            <a:lvl1pPr>
              <a:lnSpc>
                <a:spcPts val="2400"/>
              </a:lnSpc>
              <a:defRPr sz="2000" baseline="0">
                <a:solidFill>
                  <a:schemeClr val="bg1"/>
                </a:solidFill>
                <a:latin typeface="Arial"/>
              </a:defRPr>
            </a:lvl1pPr>
          </a:lstStyle>
          <a:p>
            <a:pPr lvl="0"/>
            <a:r>
              <a:rPr lang="en-US" dirty="0"/>
              <a:t>Click to edit Master text styles</a:t>
            </a:r>
          </a:p>
        </p:txBody>
      </p:sp>
      <p:sp>
        <p:nvSpPr>
          <p:cNvPr id="12" name="Content Placeholder 2"/>
          <p:cNvSpPr>
            <a:spLocks noGrp="1"/>
          </p:cNvSpPr>
          <p:nvPr>
            <p:ph idx="10"/>
          </p:nvPr>
        </p:nvSpPr>
        <p:spPr>
          <a:xfrm>
            <a:off x="4724400" y="1600200"/>
            <a:ext cx="3962400" cy="4343400"/>
          </a:xfrm>
          <a:prstGeom prst="rect">
            <a:avLst/>
          </a:prstGeom>
        </p:spPr>
        <p:txBody>
          <a:bodyPr lIns="0" tIns="0" rIns="0" bIns="0"/>
          <a:lstStyle>
            <a:lvl1pPr>
              <a:lnSpc>
                <a:spcPts val="2400"/>
              </a:lnSpc>
              <a:defRPr sz="2000" baseline="0">
                <a:solidFill>
                  <a:schemeClr val="bg1"/>
                </a:solidFill>
                <a:latin typeface="Arial"/>
              </a:defRPr>
            </a:lvl1pPr>
          </a:lstStyle>
          <a:p>
            <a:pPr lvl="0"/>
            <a:r>
              <a:rPr lang="en-US" dirty="0"/>
              <a:t>Click to edit Master text styles</a:t>
            </a:r>
          </a:p>
        </p:txBody>
      </p:sp>
      <p:sp>
        <p:nvSpPr>
          <p:cNvPr id="2" name="Date Placeholder 1"/>
          <p:cNvSpPr>
            <a:spLocks noGrp="1"/>
          </p:cNvSpPr>
          <p:nvPr>
            <p:ph type="dt" sz="half" idx="11"/>
          </p:nvPr>
        </p:nvSpPr>
        <p:spPr/>
        <p:txBody>
          <a:bodyPr/>
          <a:lstStyle/>
          <a:p>
            <a:fld id="{377B20BA-F961-464A-A0E6-049EB9182477}" type="datetime4">
              <a:rPr lang="en-US" smtClean="0"/>
              <a:pPr/>
              <a:t>June 23, 2021</a:t>
            </a:fld>
            <a:endParaRPr lang="en-US" dirty="0"/>
          </a:p>
        </p:txBody>
      </p:sp>
    </p:spTree>
    <p:extLst>
      <p:ext uri="{BB962C8B-B14F-4D97-AF65-F5344CB8AC3E}">
        <p14:creationId xmlns:p14="http://schemas.microsoft.com/office/powerpoint/2010/main" val="3516703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3733800"/>
            <a:ext cx="8229600" cy="1981200"/>
          </a:xfrm>
          <a:prstGeom prst="rect">
            <a:avLst/>
          </a:prstGeom>
        </p:spPr>
        <p:txBody>
          <a:bodyPr lIns="0" tIns="0" rIns="0" bIns="0" anchor="t">
            <a:normAutofit/>
          </a:bodyPr>
          <a:lstStyle>
            <a:lvl1pPr algn="ctr">
              <a:lnSpc>
                <a:spcPts val="2400"/>
              </a:lnSpc>
              <a:defRPr sz="2000" b="0" i="0" cap="none" baseline="0">
                <a:solidFill>
                  <a:schemeClr val="bg1"/>
                </a:solidFill>
                <a:latin typeface="Arial"/>
              </a:defRPr>
            </a:lvl1pPr>
          </a:lstStyle>
          <a:p>
            <a:r>
              <a:rPr lang="en-US" dirty="0"/>
              <a:t>Click to edit Master title style</a:t>
            </a:r>
          </a:p>
        </p:txBody>
      </p:sp>
      <p:sp>
        <p:nvSpPr>
          <p:cNvPr id="3" name="Text Placeholder 2"/>
          <p:cNvSpPr>
            <a:spLocks noGrp="1"/>
          </p:cNvSpPr>
          <p:nvPr>
            <p:ph type="body" idx="1"/>
          </p:nvPr>
        </p:nvSpPr>
        <p:spPr>
          <a:xfrm>
            <a:off x="457200" y="914400"/>
            <a:ext cx="8229600" cy="2286000"/>
          </a:xfrm>
          <a:prstGeom prst="rect">
            <a:avLst/>
          </a:prstGeom>
        </p:spPr>
        <p:txBody>
          <a:bodyPr lIns="0" tIns="0" rIns="0" bIns="0" anchor="b" anchorCtr="0">
            <a:normAutofit/>
          </a:bodyPr>
          <a:lstStyle>
            <a:lvl1pPr marL="0" indent="0" algn="ctr">
              <a:lnSpc>
                <a:spcPts val="3200"/>
              </a:lnSpc>
              <a:buNone/>
              <a:defRPr sz="3000" cap="all" baseline="0">
                <a:solidFill>
                  <a:schemeClr val="bg1"/>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7" name="Date Placeholder 6"/>
          <p:cNvSpPr>
            <a:spLocks noGrp="1"/>
          </p:cNvSpPr>
          <p:nvPr>
            <p:ph type="dt" sz="half" idx="10"/>
          </p:nvPr>
        </p:nvSpPr>
        <p:spPr/>
        <p:txBody>
          <a:bodyPr/>
          <a:lstStyle/>
          <a:p>
            <a:fld id="{72E95B10-DA9B-1F41-BF27-2AE3D2E691EE}" type="datetime4">
              <a:rPr lang="en-US" smtClean="0"/>
              <a:pPr/>
              <a:t>June 23, 2021</a:t>
            </a:fld>
            <a:endParaRPr lang="en-US" dirty="0"/>
          </a:p>
        </p:txBody>
      </p:sp>
      <p:sp>
        <p:nvSpPr>
          <p:cNvPr id="8" name="Rectangle 7"/>
          <p:cNvSpPr/>
          <p:nvPr userDrawn="1"/>
        </p:nvSpPr>
        <p:spPr>
          <a:xfrm>
            <a:off x="3810000" y="3429000"/>
            <a:ext cx="1524000" cy="38100"/>
          </a:xfrm>
          <a:prstGeom prst="rect">
            <a:avLst/>
          </a:prstGeom>
          <a:solidFill>
            <a:srgbClr val="EBB7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57514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1"/>
          <a:stretch/>
        </p:blipFill>
        <p:spPr>
          <a:xfrm>
            <a:off x="0" y="457200"/>
            <a:ext cx="9144000" cy="5715000"/>
          </a:xfrm>
          <a:prstGeom prst="rect">
            <a:avLst/>
          </a:prstGeom>
        </p:spPr>
      </p:pic>
      <p:sp>
        <p:nvSpPr>
          <p:cNvPr id="2" name="Title 1"/>
          <p:cNvSpPr>
            <a:spLocks noGrp="1"/>
          </p:cNvSpPr>
          <p:nvPr>
            <p:ph type="title"/>
          </p:nvPr>
        </p:nvSpPr>
        <p:spPr>
          <a:xfrm>
            <a:off x="457200" y="914400"/>
            <a:ext cx="8229600" cy="2286000"/>
          </a:xfrm>
          <a:prstGeom prst="rect">
            <a:avLst/>
          </a:prstGeom>
        </p:spPr>
        <p:txBody>
          <a:bodyPr lIns="0" tIns="0" rIns="0" bIns="0" anchor="b" anchorCtr="0">
            <a:normAutofit/>
          </a:bodyPr>
          <a:lstStyle>
            <a:lvl1pPr>
              <a:lnSpc>
                <a:spcPts val="4500"/>
              </a:lnSpc>
              <a:defRPr sz="4200" b="0" i="0" cap="all">
                <a:solidFill>
                  <a:schemeClr val="bg1"/>
                </a:solidFill>
                <a:latin typeface="Arial"/>
                <a:cs typeface="Arial"/>
              </a:defRPr>
            </a:lvl1pPr>
          </a:lstStyle>
          <a:p>
            <a:r>
              <a:rPr lang="en-US" dirty="0"/>
              <a:t>Click to edit Master title style</a:t>
            </a:r>
          </a:p>
        </p:txBody>
      </p:sp>
      <p:sp>
        <p:nvSpPr>
          <p:cNvPr id="6" name="Date Placeholder 5"/>
          <p:cNvSpPr>
            <a:spLocks noGrp="1"/>
          </p:cNvSpPr>
          <p:nvPr>
            <p:ph type="dt" sz="half" idx="10"/>
          </p:nvPr>
        </p:nvSpPr>
        <p:spPr/>
        <p:txBody>
          <a:bodyPr/>
          <a:lstStyle/>
          <a:p>
            <a:fld id="{A6298B78-6338-D941-AA39-6BBE908D351B}" type="datetime4">
              <a:rPr lang="en-US" smtClean="0"/>
              <a:pPr/>
              <a:t>June 23, 2021</a:t>
            </a:fld>
            <a:endParaRPr lang="en-US" dirty="0"/>
          </a:p>
        </p:txBody>
      </p:sp>
      <p:sp>
        <p:nvSpPr>
          <p:cNvPr id="7" name="Rectangle 6"/>
          <p:cNvSpPr/>
          <p:nvPr userDrawn="1"/>
        </p:nvSpPr>
        <p:spPr>
          <a:xfrm>
            <a:off x="3810000" y="3429000"/>
            <a:ext cx="1524000" cy="38100"/>
          </a:xfrm>
          <a:prstGeom prst="rect">
            <a:avLst/>
          </a:prstGeom>
          <a:solidFill>
            <a:srgbClr val="EBB7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14064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45DF80DF-31CA-0B49-9BE0-73969261AEF0}" type="datetime4">
              <a:rPr lang="en-US" smtClean="0"/>
              <a:pPr/>
              <a:t>June 23, 2021</a:t>
            </a:fld>
            <a:endParaRPr lang="en-US" dirty="0"/>
          </a:p>
        </p:txBody>
      </p:sp>
    </p:spTree>
    <p:extLst>
      <p:ext uri="{BB962C8B-B14F-4D97-AF65-F5344CB8AC3E}">
        <p14:creationId xmlns:p14="http://schemas.microsoft.com/office/powerpoint/2010/main" val="143869940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theme" Target="../theme/theme5.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9.xml"/><Relationship Id="rId1" Type="http://schemas.openxmlformats.org/officeDocument/2006/relationships/slideLayout" Target="../slideLayouts/slideLayout18.xml"/><Relationship Id="rId4"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2.xml"/><Relationship Id="rId7" Type="http://schemas.openxmlformats.org/officeDocument/2006/relationships/theme" Target="../theme/theme7.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4" Type="http://schemas.openxmlformats.org/officeDocument/2006/relationships/image" Target="../media/image1.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5" Type="http://schemas.openxmlformats.org/officeDocument/2006/relationships/slideLayout" Target="../slideLayouts/slideLayout32.xml"/><Relationship Id="rId10" Type="http://schemas.openxmlformats.org/officeDocument/2006/relationships/image" Target="../media/image1.png"/><Relationship Id="rId4" Type="http://schemas.openxmlformats.org/officeDocument/2006/relationships/slideLayout" Target="../slideLayouts/slideLayout31.xml"/><Relationship Id="rId9"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322411"/>
      </p:ext>
    </p:extLst>
  </p:cSld>
  <p:clrMap bg1="lt1" tx1="dk1" bg2="lt2" tx2="dk2" accent1="accent1" accent2="accent2" accent3="accent3" accent4="accent4" accent5="accent5" accent6="accent6" hlink="hlink" folHlink="folHlink"/>
  <p:sldLayoutIdLst>
    <p:sldLayoutId id="2147483683" r:id="rId1"/>
  </p:sldLayoutIdLst>
  <p:hf sldNum="0"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457200"/>
            <a:ext cx="9144000" cy="6400800"/>
          </a:xfrm>
          <a:prstGeom prst="rect">
            <a:avLst/>
          </a:prstGeom>
          <a:solidFill>
            <a:srgbClr val="37424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0200" y="6057900"/>
            <a:ext cx="2321169" cy="685799"/>
          </a:xfrm>
          <a:prstGeom prst="rect">
            <a:avLst/>
          </a:prstGeom>
        </p:spPr>
      </p:pic>
      <p:cxnSp>
        <p:nvCxnSpPr>
          <p:cNvPr id="10" name="Straight Connector 9"/>
          <p:cNvCxnSpPr/>
          <p:nvPr/>
        </p:nvCxnSpPr>
        <p:spPr>
          <a:xfrm>
            <a:off x="4114800" y="6057900"/>
            <a:ext cx="0" cy="647700"/>
          </a:xfrm>
          <a:prstGeom prst="line">
            <a:avLst/>
          </a:prstGeom>
          <a:ln w="19050">
            <a:solidFill>
              <a:srgbClr val="818A8F"/>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305300" y="5943600"/>
            <a:ext cx="3352800" cy="914400"/>
          </a:xfrm>
          <a:prstGeom prst="rect">
            <a:avLst/>
          </a:prstGeom>
          <a:noFill/>
        </p:spPr>
        <p:txBody>
          <a:bodyPr wrap="square" lIns="0" tIns="266700" rIns="0" bIns="0" rtlCol="0">
            <a:noAutofit/>
          </a:bodyPr>
          <a:lstStyle/>
          <a:p>
            <a:pPr>
              <a:lnSpc>
                <a:spcPts val="1600"/>
              </a:lnSpc>
            </a:pPr>
            <a:r>
              <a:rPr lang="en-US" sz="1600" spc="0" baseline="30000" dirty="0">
                <a:solidFill>
                  <a:schemeClr val="bg1"/>
                </a:solidFill>
                <a:latin typeface="Arial"/>
                <a:cs typeface="Arial"/>
              </a:rPr>
              <a:t>2020 Peachtree Road, NW,</a:t>
            </a:r>
            <a:r>
              <a:rPr lang="en-US" sz="1600" spc="0" dirty="0">
                <a:solidFill>
                  <a:schemeClr val="bg1"/>
                </a:solidFill>
                <a:latin typeface="Arial"/>
                <a:cs typeface="Arial"/>
              </a:rPr>
              <a:t> </a:t>
            </a:r>
            <a:r>
              <a:rPr lang="cs-CZ" sz="1600" spc="0" baseline="30000" dirty="0">
                <a:solidFill>
                  <a:schemeClr val="bg1"/>
                </a:solidFill>
                <a:latin typeface="Arial"/>
                <a:cs typeface="Arial"/>
              </a:rPr>
              <a:t>Atlanta, GA 30309-1465</a:t>
            </a:r>
          </a:p>
          <a:p>
            <a:pPr>
              <a:lnSpc>
                <a:spcPts val="1600"/>
              </a:lnSpc>
            </a:pPr>
            <a:r>
              <a:rPr lang="en-US" sz="1600" spc="50" baseline="30000" dirty="0">
                <a:solidFill>
                  <a:srgbClr val="EBB700"/>
                </a:solidFill>
                <a:latin typeface="Arial"/>
                <a:cs typeface="Arial"/>
              </a:rPr>
              <a:t>404-352-2020</a:t>
            </a:r>
            <a:endParaRPr lang="en-US" sz="1600" b="0" spc="50" baseline="30000" dirty="0">
              <a:solidFill>
                <a:srgbClr val="EBB700"/>
              </a:solidFill>
              <a:latin typeface="Arial"/>
              <a:cs typeface="Arial"/>
            </a:endParaRPr>
          </a:p>
        </p:txBody>
      </p:sp>
      <p:sp>
        <p:nvSpPr>
          <p:cNvPr id="12" name="Slide Number Placeholder 14"/>
          <p:cNvSpPr>
            <a:spLocks noGrp="1"/>
          </p:cNvSpPr>
          <p:nvPr>
            <p:ph type="sldNum" sz="quarter" idx="4"/>
          </p:nvPr>
        </p:nvSpPr>
        <p:spPr>
          <a:xfrm>
            <a:off x="8534400" y="6248400"/>
            <a:ext cx="304800" cy="304800"/>
          </a:xfrm>
          <a:prstGeom prst="rect">
            <a:avLst/>
          </a:prstGeom>
          <a:noFill/>
          <a:ln w="19050">
            <a:solidFill>
              <a:srgbClr val="818A8F"/>
            </a:solidFill>
          </a:ln>
        </p:spPr>
        <p:txBody>
          <a:bodyPr lIns="0" tIns="0" rIns="0" bIns="0" anchor="ctr" anchorCtr="0"/>
          <a:lstStyle>
            <a:lvl1pPr>
              <a:defRPr>
                <a:solidFill>
                  <a:srgbClr val="FFFFFF"/>
                </a:solidFill>
              </a:defRPr>
            </a:lvl1pPr>
          </a:lstStyle>
          <a:p>
            <a:pPr algn="ctr">
              <a:lnSpc>
                <a:spcPts val="1100"/>
              </a:lnSpc>
            </a:pPr>
            <a:fld id="{E6D4D5E1-23C0-B54C-A609-2B0B2388ADCB}" type="slidenum">
              <a:rPr lang="en-US" sz="1100" b="1" smtClean="0">
                <a:latin typeface="Arial"/>
              </a:rPr>
              <a:pPr algn="ctr">
                <a:lnSpc>
                  <a:spcPts val="1100"/>
                </a:lnSpc>
              </a:pPr>
              <a:t>‹#›</a:t>
            </a:fld>
            <a:endParaRPr lang="en-US" sz="1100" b="1" dirty="0">
              <a:latin typeface="Arial"/>
            </a:endParaRPr>
          </a:p>
        </p:txBody>
      </p:sp>
      <p:sp>
        <p:nvSpPr>
          <p:cNvPr id="14" name="Rectangle 13"/>
          <p:cNvSpPr/>
          <p:nvPr/>
        </p:nvSpPr>
        <p:spPr>
          <a:xfrm>
            <a:off x="0" y="457200"/>
            <a:ext cx="9144000" cy="5486400"/>
          </a:xfrm>
          <a:prstGeom prst="rect">
            <a:avLst/>
          </a:prstGeom>
          <a:solidFill>
            <a:srgbClr val="00529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3810000" y="0"/>
            <a:ext cx="1524000" cy="457200"/>
          </a:xfrm>
          <a:prstGeom prst="rect">
            <a:avLst/>
          </a:prstGeom>
          <a:noFill/>
        </p:spPr>
        <p:txBody>
          <a:bodyPr wrap="square" lIns="0" tIns="76200" rIns="0" bIns="0" rtlCol="0" anchor="ctr" anchorCtr="0">
            <a:noAutofit/>
          </a:bodyPr>
          <a:lstStyle/>
          <a:p>
            <a:pPr algn="ctr">
              <a:lnSpc>
                <a:spcPts val="1600"/>
              </a:lnSpc>
            </a:pPr>
            <a:r>
              <a:rPr lang="en-US" sz="1600" b="1" i="0" kern="1200" cap="all" spc="50" baseline="30000" dirty="0" err="1">
                <a:solidFill>
                  <a:srgbClr val="5E6A71"/>
                </a:solidFill>
                <a:latin typeface="Arial"/>
                <a:cs typeface="Arial"/>
              </a:rPr>
              <a:t>shepherd.org</a:t>
            </a:r>
            <a:endParaRPr lang="en-US" sz="1600" b="1" i="0" kern="1200" cap="all" spc="50" baseline="30000" dirty="0">
              <a:solidFill>
                <a:srgbClr val="5E6A71"/>
              </a:solidFill>
              <a:latin typeface="Arial"/>
              <a:cs typeface="Arial"/>
            </a:endParaRPr>
          </a:p>
        </p:txBody>
      </p:sp>
    </p:spTree>
    <p:extLst>
      <p:ext uri="{BB962C8B-B14F-4D97-AF65-F5344CB8AC3E}">
        <p14:creationId xmlns:p14="http://schemas.microsoft.com/office/powerpoint/2010/main" val="2620472745"/>
      </p:ext>
    </p:extLst>
  </p:cSld>
  <p:clrMap bg1="lt1" tx1="dk1" bg2="lt2" tx2="dk2" accent1="accent1" accent2="accent2" accent3="accent3" accent4="accent4" accent5="accent5" accent6="accent6" hlink="hlink" folHlink="folHlink"/>
  <p:sldLayoutIdLst>
    <p:sldLayoutId id="2147483652" r:id="rId1"/>
    <p:sldLayoutId id="2147483661" r:id="rId2"/>
  </p:sldLayoutIdLst>
  <p:hf sldNum="0"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457200"/>
            <a:ext cx="9144000" cy="6400800"/>
          </a:xfrm>
          <a:prstGeom prst="rect">
            <a:avLst/>
          </a:prstGeom>
          <a:solidFill>
            <a:srgbClr val="37424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Slide Number Placeholder 14"/>
          <p:cNvSpPr txBox="1">
            <a:spLocks/>
          </p:cNvSpPr>
          <p:nvPr/>
        </p:nvSpPr>
        <p:spPr>
          <a:xfrm>
            <a:off x="8648700" y="6362700"/>
            <a:ext cx="304800" cy="304800"/>
          </a:xfrm>
          <a:prstGeom prst="rect">
            <a:avLst/>
          </a:prstGeom>
          <a:noFill/>
          <a:ln w="19050">
            <a:solidFill>
              <a:srgbClr val="818A8F"/>
            </a:solidFill>
          </a:ln>
        </p:spPr>
        <p:txBody>
          <a:bodyPr lIns="0" tIns="0" rIns="0" bIns="0" anchor="ctr" anchorCtr="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ts val="1100"/>
              </a:lnSpc>
            </a:pPr>
            <a:fld id="{E6D4D5E1-23C0-B54C-A609-2B0B2388ADCB}" type="slidenum">
              <a:rPr lang="en-US" sz="1100" b="1" smtClean="0">
                <a:solidFill>
                  <a:schemeClr val="bg1"/>
                </a:solidFill>
                <a:latin typeface="Arial"/>
              </a:rPr>
              <a:pPr algn="ctr">
                <a:lnSpc>
                  <a:spcPts val="1100"/>
                </a:lnSpc>
              </a:pPr>
              <a:t>‹#›</a:t>
            </a:fld>
            <a:endParaRPr lang="en-US" sz="1100" b="1" dirty="0">
              <a:solidFill>
                <a:schemeClr val="bg1"/>
              </a:solidFill>
              <a:latin typeface="Arial"/>
            </a:endParaRPr>
          </a:p>
        </p:txBody>
      </p:sp>
      <p:sp>
        <p:nvSpPr>
          <p:cNvPr id="9" name="Rectangle 8"/>
          <p:cNvSpPr/>
          <p:nvPr/>
        </p:nvSpPr>
        <p:spPr>
          <a:xfrm>
            <a:off x="0" y="457200"/>
            <a:ext cx="9144000" cy="5715000"/>
          </a:xfrm>
          <a:prstGeom prst="rect">
            <a:avLst/>
          </a:prstGeom>
          <a:solidFill>
            <a:srgbClr val="005293"/>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57600" y="6248400"/>
            <a:ext cx="1805356" cy="533400"/>
          </a:xfrm>
          <a:prstGeom prst="rect">
            <a:avLst/>
          </a:prstGeom>
        </p:spPr>
      </p:pic>
      <p:sp>
        <p:nvSpPr>
          <p:cNvPr id="17" name="Date Placeholder 16"/>
          <p:cNvSpPr>
            <a:spLocks noGrp="1"/>
          </p:cNvSpPr>
          <p:nvPr>
            <p:ph type="dt" sz="half" idx="2"/>
          </p:nvPr>
        </p:nvSpPr>
        <p:spPr>
          <a:xfrm>
            <a:off x="228600" y="6362700"/>
            <a:ext cx="2057400" cy="304800"/>
          </a:xfrm>
          <a:prstGeom prst="rect">
            <a:avLst/>
          </a:prstGeom>
        </p:spPr>
        <p:txBody>
          <a:bodyPr vert="horz" lIns="0" tIns="0" rIns="0" bIns="0" rtlCol="0" anchor="ctr"/>
          <a:lstStyle>
            <a:lvl1pPr algn="l">
              <a:defRPr sz="1100" b="0" i="0" kern="1200" cap="all" spc="80" baseline="0">
                <a:solidFill>
                  <a:schemeClr val="bg1"/>
                </a:solidFill>
                <a:latin typeface="Arial"/>
              </a:defRPr>
            </a:lvl1pPr>
          </a:lstStyle>
          <a:p>
            <a:fld id="{72AB2F7D-A520-FC4F-B94C-52A4197C7541}" type="datetime4">
              <a:rPr lang="en-US" smtClean="0"/>
              <a:pPr/>
              <a:t>June 23, 2021</a:t>
            </a:fld>
            <a:endParaRPr lang="en-US" dirty="0"/>
          </a:p>
        </p:txBody>
      </p:sp>
      <p:sp>
        <p:nvSpPr>
          <p:cNvPr id="13" name="TextBox 12"/>
          <p:cNvSpPr txBox="1"/>
          <p:nvPr/>
        </p:nvSpPr>
        <p:spPr>
          <a:xfrm>
            <a:off x="3810000" y="0"/>
            <a:ext cx="1524000" cy="457200"/>
          </a:xfrm>
          <a:prstGeom prst="rect">
            <a:avLst/>
          </a:prstGeom>
          <a:noFill/>
        </p:spPr>
        <p:txBody>
          <a:bodyPr wrap="square" lIns="0" tIns="76200" rIns="0" bIns="0" rtlCol="0" anchor="ctr" anchorCtr="0">
            <a:noAutofit/>
          </a:bodyPr>
          <a:lstStyle/>
          <a:p>
            <a:pPr algn="ctr">
              <a:lnSpc>
                <a:spcPts val="1600"/>
              </a:lnSpc>
            </a:pPr>
            <a:r>
              <a:rPr lang="en-US" sz="1600" b="1" i="0" kern="1200" cap="all" spc="50" baseline="30000" dirty="0" err="1">
                <a:solidFill>
                  <a:srgbClr val="5E6A71"/>
                </a:solidFill>
                <a:latin typeface="Arial"/>
                <a:cs typeface="Arial"/>
              </a:rPr>
              <a:t>shepherd.org</a:t>
            </a:r>
            <a:endParaRPr lang="en-US" sz="1600" b="1" i="0" kern="1200" cap="all" spc="50" baseline="30000" dirty="0">
              <a:solidFill>
                <a:srgbClr val="5E6A71"/>
              </a:solidFill>
              <a:latin typeface="Arial"/>
              <a:cs typeface="Arial"/>
            </a:endParaRPr>
          </a:p>
        </p:txBody>
      </p:sp>
    </p:spTree>
    <p:extLst>
      <p:ext uri="{BB962C8B-B14F-4D97-AF65-F5344CB8AC3E}">
        <p14:creationId xmlns:p14="http://schemas.microsoft.com/office/powerpoint/2010/main" val="1975116525"/>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7" r:id="rId3"/>
    <p:sldLayoutId id="2147483656" r:id="rId4"/>
    <p:sldLayoutId id="2147483659" r:id="rId5"/>
    <p:sldLayoutId id="2147483660" r:id="rId6"/>
  </p:sldLayoutIdLst>
  <p:hf sldNum="0"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0" indent="0" algn="l" defTabSz="457200" rtl="0" eaLnBrk="1" latinLnBrk="0" hangingPunct="1">
        <a:spcBef>
          <a:spcPct val="20000"/>
        </a:spcBef>
        <a:buFontTx/>
        <a:buNone/>
        <a:defRPr sz="3200" kern="1200">
          <a:solidFill>
            <a:schemeClr val="tx1"/>
          </a:solidFill>
          <a:latin typeface="+mn-lt"/>
          <a:ea typeface="+mn-ea"/>
          <a:cs typeface="+mn-cs"/>
        </a:defRPr>
      </a:lvl1pPr>
      <a:lvl2pPr marL="457200" indent="0" algn="l" defTabSz="457200" rtl="0" eaLnBrk="1" latinLnBrk="0" hangingPunct="1">
        <a:spcBef>
          <a:spcPct val="20000"/>
        </a:spcBef>
        <a:buFont typeface="Arial"/>
        <a:buNone/>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5943600"/>
            <a:ext cx="9144000" cy="914400"/>
          </a:xfrm>
          <a:prstGeom prst="rect">
            <a:avLst/>
          </a:prstGeom>
          <a:solidFill>
            <a:srgbClr val="0A508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0200" y="6057900"/>
            <a:ext cx="2321169" cy="685799"/>
          </a:xfrm>
          <a:prstGeom prst="rect">
            <a:avLst/>
          </a:prstGeom>
        </p:spPr>
      </p:pic>
      <p:cxnSp>
        <p:nvCxnSpPr>
          <p:cNvPr id="9" name="Straight Connector 8"/>
          <p:cNvCxnSpPr/>
          <p:nvPr/>
        </p:nvCxnSpPr>
        <p:spPr>
          <a:xfrm>
            <a:off x="4114800" y="6057900"/>
            <a:ext cx="0" cy="647700"/>
          </a:xfrm>
          <a:prstGeom prst="line">
            <a:avLst/>
          </a:prstGeom>
          <a:ln w="19050">
            <a:solidFill>
              <a:srgbClr val="818A8F"/>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305300" y="5943600"/>
            <a:ext cx="3352800" cy="914400"/>
          </a:xfrm>
          <a:prstGeom prst="rect">
            <a:avLst/>
          </a:prstGeom>
          <a:noFill/>
        </p:spPr>
        <p:txBody>
          <a:bodyPr wrap="square" lIns="0" tIns="266700" rIns="0" bIns="0" rtlCol="0">
            <a:noAutofit/>
          </a:bodyPr>
          <a:lstStyle/>
          <a:p>
            <a:pPr>
              <a:lnSpc>
                <a:spcPts val="1600"/>
              </a:lnSpc>
            </a:pPr>
            <a:r>
              <a:rPr lang="en-US" sz="1600" spc="0" baseline="30000" dirty="0">
                <a:solidFill>
                  <a:schemeClr val="bg1"/>
                </a:solidFill>
                <a:latin typeface="Arial"/>
                <a:cs typeface="Arial"/>
              </a:rPr>
              <a:t>2020 Peachtree Road, NW,</a:t>
            </a:r>
            <a:r>
              <a:rPr lang="en-US" sz="1600" spc="0" dirty="0">
                <a:solidFill>
                  <a:schemeClr val="bg1"/>
                </a:solidFill>
                <a:latin typeface="Arial"/>
                <a:cs typeface="Arial"/>
              </a:rPr>
              <a:t> </a:t>
            </a:r>
            <a:r>
              <a:rPr lang="cs-CZ" sz="1600" spc="0" baseline="30000" dirty="0">
                <a:solidFill>
                  <a:schemeClr val="bg1"/>
                </a:solidFill>
                <a:latin typeface="Arial"/>
                <a:cs typeface="Arial"/>
              </a:rPr>
              <a:t>Atlanta, GA 30309-1465</a:t>
            </a:r>
          </a:p>
          <a:p>
            <a:pPr>
              <a:lnSpc>
                <a:spcPts val="1600"/>
              </a:lnSpc>
            </a:pPr>
            <a:r>
              <a:rPr lang="en-US" sz="1600" spc="50" baseline="30000" dirty="0">
                <a:solidFill>
                  <a:srgbClr val="EBB700"/>
                </a:solidFill>
                <a:latin typeface="Arial"/>
                <a:cs typeface="Arial"/>
              </a:rPr>
              <a:t>404-352-2020</a:t>
            </a:r>
            <a:endParaRPr lang="en-US" sz="1600" b="0" spc="50" baseline="30000" dirty="0">
              <a:solidFill>
                <a:srgbClr val="EBB700"/>
              </a:solidFill>
              <a:latin typeface="Arial"/>
              <a:cs typeface="Arial"/>
            </a:endParaRPr>
          </a:p>
        </p:txBody>
      </p:sp>
      <p:sp>
        <p:nvSpPr>
          <p:cNvPr id="12" name="Rectangle 11"/>
          <p:cNvSpPr/>
          <p:nvPr/>
        </p:nvSpPr>
        <p:spPr>
          <a:xfrm>
            <a:off x="0" y="0"/>
            <a:ext cx="9144000" cy="457200"/>
          </a:xfrm>
          <a:prstGeom prst="rect">
            <a:avLst/>
          </a:prstGeom>
          <a:solidFill>
            <a:srgbClr val="37424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extBox 12"/>
          <p:cNvSpPr txBox="1"/>
          <p:nvPr/>
        </p:nvSpPr>
        <p:spPr>
          <a:xfrm>
            <a:off x="3810000" y="0"/>
            <a:ext cx="1524000" cy="457200"/>
          </a:xfrm>
          <a:prstGeom prst="rect">
            <a:avLst/>
          </a:prstGeom>
          <a:noFill/>
        </p:spPr>
        <p:txBody>
          <a:bodyPr wrap="square" lIns="0" tIns="76200" rIns="0" bIns="0" rtlCol="0" anchor="ctr" anchorCtr="0">
            <a:noAutofit/>
          </a:bodyPr>
          <a:lstStyle/>
          <a:p>
            <a:pPr algn="ctr">
              <a:lnSpc>
                <a:spcPts val="1600"/>
              </a:lnSpc>
            </a:pPr>
            <a:r>
              <a:rPr lang="en-US" sz="1600" b="1" i="0" kern="1200" cap="all" spc="50" baseline="30000" dirty="0" err="1">
                <a:solidFill>
                  <a:schemeClr val="bg1"/>
                </a:solidFill>
                <a:latin typeface="Arial"/>
                <a:cs typeface="Arial"/>
              </a:rPr>
              <a:t>shepherd.org</a:t>
            </a:r>
            <a:endParaRPr lang="en-US" sz="1600" b="1" i="0" kern="1200" cap="all" spc="50" baseline="30000" dirty="0">
              <a:solidFill>
                <a:schemeClr val="bg1"/>
              </a:solidFill>
              <a:latin typeface="Arial"/>
              <a:cs typeface="Arial"/>
            </a:endParaRPr>
          </a:p>
        </p:txBody>
      </p:sp>
    </p:spTree>
    <p:extLst>
      <p:ext uri="{BB962C8B-B14F-4D97-AF65-F5344CB8AC3E}">
        <p14:creationId xmlns:p14="http://schemas.microsoft.com/office/powerpoint/2010/main" val="894365458"/>
      </p:ext>
    </p:extLst>
  </p:cSld>
  <p:clrMap bg1="lt1" tx1="dk1" bg2="lt2" tx2="dk2" accent1="accent1" accent2="accent2" accent3="accent3" accent4="accent4" accent5="accent5" accent6="accent6" hlink="hlink" folHlink="folHlink"/>
  <p:sldLayoutIdLst>
    <p:sldLayoutId id="2147483670" r:id="rId1"/>
    <p:sldLayoutId id="2147483671" r:id="rId2"/>
  </p:sldLayoutIdLst>
  <p:hf sldNum="0"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172200"/>
            <a:ext cx="9144000" cy="685800"/>
          </a:xfrm>
          <a:prstGeom prst="rect">
            <a:avLst/>
          </a:prstGeom>
          <a:solidFill>
            <a:srgbClr val="0A508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Slide Number Placeholder 14"/>
          <p:cNvSpPr txBox="1">
            <a:spLocks/>
          </p:cNvSpPr>
          <p:nvPr/>
        </p:nvSpPr>
        <p:spPr>
          <a:xfrm>
            <a:off x="8648700" y="6362700"/>
            <a:ext cx="304800" cy="304800"/>
          </a:xfrm>
          <a:prstGeom prst="rect">
            <a:avLst/>
          </a:prstGeom>
          <a:noFill/>
          <a:ln w="19050">
            <a:solidFill>
              <a:srgbClr val="63B1E5"/>
            </a:solidFill>
          </a:ln>
        </p:spPr>
        <p:txBody>
          <a:bodyPr lIns="0" tIns="0" rIns="0" bIns="0" anchor="ctr" anchorCtr="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ts val="1100"/>
              </a:lnSpc>
            </a:pPr>
            <a:fld id="{E6D4D5E1-23C0-B54C-A609-2B0B2388ADCB}" type="slidenum">
              <a:rPr lang="en-US" sz="1100" b="1" smtClean="0">
                <a:solidFill>
                  <a:schemeClr val="bg1"/>
                </a:solidFill>
                <a:latin typeface="Arial"/>
              </a:rPr>
              <a:pPr algn="ctr">
                <a:lnSpc>
                  <a:spcPts val="1100"/>
                </a:lnSpc>
              </a:pPr>
              <a:t>‹#›</a:t>
            </a:fld>
            <a:endParaRPr lang="en-US" sz="1100" b="1" dirty="0">
              <a:solidFill>
                <a:schemeClr val="bg1"/>
              </a:solidFill>
              <a:latin typeface="Arial"/>
            </a:endParaRPr>
          </a:p>
        </p:txBody>
      </p:sp>
      <p:sp>
        <p:nvSpPr>
          <p:cNvPr id="9" name="Rectangle 8"/>
          <p:cNvSpPr/>
          <p:nvPr/>
        </p:nvSpPr>
        <p:spPr>
          <a:xfrm>
            <a:off x="0" y="0"/>
            <a:ext cx="9144000" cy="457200"/>
          </a:xfrm>
          <a:prstGeom prst="rect">
            <a:avLst/>
          </a:prstGeom>
          <a:solidFill>
            <a:srgbClr val="37424A"/>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57600" y="6248400"/>
            <a:ext cx="1805356" cy="533400"/>
          </a:xfrm>
          <a:prstGeom prst="rect">
            <a:avLst/>
          </a:prstGeom>
        </p:spPr>
      </p:pic>
      <p:sp>
        <p:nvSpPr>
          <p:cNvPr id="11" name="Date Placeholder 16"/>
          <p:cNvSpPr>
            <a:spLocks noGrp="1"/>
          </p:cNvSpPr>
          <p:nvPr>
            <p:ph type="dt" sz="half" idx="2"/>
          </p:nvPr>
        </p:nvSpPr>
        <p:spPr>
          <a:xfrm>
            <a:off x="228600" y="6362700"/>
            <a:ext cx="2057400" cy="304800"/>
          </a:xfrm>
          <a:prstGeom prst="rect">
            <a:avLst/>
          </a:prstGeom>
        </p:spPr>
        <p:txBody>
          <a:bodyPr vert="horz" lIns="0" tIns="0" rIns="0" bIns="0" rtlCol="0" anchor="ctr"/>
          <a:lstStyle>
            <a:lvl1pPr algn="l">
              <a:defRPr sz="1100" b="0" i="0" kern="1200" cap="all" spc="80" baseline="0">
                <a:solidFill>
                  <a:schemeClr val="bg1"/>
                </a:solidFill>
                <a:latin typeface="Arial"/>
              </a:defRPr>
            </a:lvl1pPr>
          </a:lstStyle>
          <a:p>
            <a:fld id="{A2E51A45-33FF-BA49-B851-A5CE542D10C1}" type="datetime4">
              <a:rPr lang="en-US" smtClean="0"/>
              <a:pPr/>
              <a:t>June 23, 2021</a:t>
            </a:fld>
            <a:endParaRPr lang="en-US" dirty="0"/>
          </a:p>
        </p:txBody>
      </p:sp>
      <p:sp>
        <p:nvSpPr>
          <p:cNvPr id="12" name="TextBox 11"/>
          <p:cNvSpPr txBox="1"/>
          <p:nvPr/>
        </p:nvSpPr>
        <p:spPr>
          <a:xfrm>
            <a:off x="3810000" y="0"/>
            <a:ext cx="1524000" cy="457200"/>
          </a:xfrm>
          <a:prstGeom prst="rect">
            <a:avLst/>
          </a:prstGeom>
          <a:noFill/>
        </p:spPr>
        <p:txBody>
          <a:bodyPr wrap="square" lIns="0" tIns="76200" rIns="0" bIns="0" rtlCol="0" anchor="ctr" anchorCtr="0">
            <a:noAutofit/>
          </a:bodyPr>
          <a:lstStyle/>
          <a:p>
            <a:pPr algn="ctr">
              <a:lnSpc>
                <a:spcPts val="1600"/>
              </a:lnSpc>
            </a:pPr>
            <a:r>
              <a:rPr lang="en-US" sz="1600" b="1" i="0" kern="1200" cap="all" spc="50" baseline="30000" dirty="0" err="1">
                <a:solidFill>
                  <a:schemeClr val="bg1"/>
                </a:solidFill>
                <a:latin typeface="Arial"/>
                <a:cs typeface="Arial"/>
              </a:rPr>
              <a:t>shepherd.org</a:t>
            </a:r>
            <a:endParaRPr lang="en-US" sz="1600" b="1" i="0" kern="1200" cap="all" spc="50" baseline="30000" dirty="0">
              <a:solidFill>
                <a:schemeClr val="bg1"/>
              </a:solidFill>
              <a:latin typeface="Arial"/>
              <a:cs typeface="Arial"/>
            </a:endParaRPr>
          </a:p>
        </p:txBody>
      </p:sp>
    </p:spTree>
    <p:extLst>
      <p:ext uri="{BB962C8B-B14F-4D97-AF65-F5344CB8AC3E}">
        <p14:creationId xmlns:p14="http://schemas.microsoft.com/office/powerpoint/2010/main" val="269198002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Lst>
  <p:hf sldNum="0"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457200"/>
            <a:ext cx="9144000" cy="6400800"/>
          </a:xfrm>
          <a:prstGeom prst="rect">
            <a:avLst/>
          </a:prstGeom>
          <a:solidFill>
            <a:srgbClr val="37424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0200" y="6057900"/>
            <a:ext cx="2321169" cy="685799"/>
          </a:xfrm>
          <a:prstGeom prst="rect">
            <a:avLst/>
          </a:prstGeom>
        </p:spPr>
      </p:pic>
      <p:cxnSp>
        <p:nvCxnSpPr>
          <p:cNvPr id="9" name="Straight Connector 8"/>
          <p:cNvCxnSpPr/>
          <p:nvPr/>
        </p:nvCxnSpPr>
        <p:spPr>
          <a:xfrm>
            <a:off x="4114800" y="6057900"/>
            <a:ext cx="0" cy="647700"/>
          </a:xfrm>
          <a:prstGeom prst="line">
            <a:avLst/>
          </a:prstGeom>
          <a:ln w="19050">
            <a:solidFill>
              <a:srgbClr val="818A8F"/>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305300" y="5943600"/>
            <a:ext cx="3352800" cy="914400"/>
          </a:xfrm>
          <a:prstGeom prst="rect">
            <a:avLst/>
          </a:prstGeom>
          <a:noFill/>
        </p:spPr>
        <p:txBody>
          <a:bodyPr wrap="square" lIns="0" tIns="26670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1600"/>
              </a:lnSpc>
            </a:pPr>
            <a:r>
              <a:rPr lang="en-US" sz="1600" spc="0" baseline="30000" dirty="0">
                <a:solidFill>
                  <a:schemeClr val="bg1"/>
                </a:solidFill>
                <a:latin typeface="Arial"/>
                <a:cs typeface="Arial"/>
              </a:rPr>
              <a:t>2020 Peachtree Road, NW,</a:t>
            </a:r>
            <a:r>
              <a:rPr lang="en-US" sz="1600" spc="0" dirty="0">
                <a:solidFill>
                  <a:schemeClr val="bg1"/>
                </a:solidFill>
                <a:latin typeface="Arial"/>
                <a:cs typeface="Arial"/>
              </a:rPr>
              <a:t> </a:t>
            </a:r>
            <a:r>
              <a:rPr lang="cs-CZ" sz="1600" spc="0" baseline="30000" dirty="0">
                <a:solidFill>
                  <a:schemeClr val="bg1"/>
                </a:solidFill>
                <a:latin typeface="Arial"/>
                <a:cs typeface="Arial"/>
              </a:rPr>
              <a:t>Atlanta, GA 30309-1465</a:t>
            </a:r>
          </a:p>
          <a:p>
            <a:pPr>
              <a:lnSpc>
                <a:spcPts val="1600"/>
              </a:lnSpc>
            </a:pPr>
            <a:r>
              <a:rPr lang="en-US" sz="1600" spc="50" baseline="30000" dirty="0">
                <a:solidFill>
                  <a:schemeClr val="bg1"/>
                </a:solidFill>
                <a:latin typeface="Arial"/>
                <a:cs typeface="Arial"/>
              </a:rPr>
              <a:t>404-352-2020</a:t>
            </a:r>
            <a:r>
              <a:rPr lang="en-US" sz="1600" spc="50" baseline="30000" dirty="0">
                <a:solidFill>
                  <a:srgbClr val="EBB700"/>
                </a:solidFill>
                <a:latin typeface="Arial"/>
                <a:cs typeface="Arial"/>
              </a:rPr>
              <a:t>   </a:t>
            </a:r>
            <a:r>
              <a:rPr lang="en-US" sz="1600" spc="50" baseline="30000" dirty="0" err="1">
                <a:solidFill>
                  <a:srgbClr val="EBB700"/>
                </a:solidFill>
                <a:latin typeface="Arial"/>
                <a:cs typeface="Arial"/>
              </a:rPr>
              <a:t>shepherd.org</a:t>
            </a:r>
            <a:endParaRPr lang="en-US" sz="1600" b="0" spc="50" baseline="30000" dirty="0">
              <a:solidFill>
                <a:srgbClr val="EBB700"/>
              </a:solidFill>
              <a:latin typeface="Arial"/>
              <a:cs typeface="Arial"/>
            </a:endParaRPr>
          </a:p>
        </p:txBody>
      </p:sp>
      <p:sp>
        <p:nvSpPr>
          <p:cNvPr id="11" name="Slide Number Placeholder 14"/>
          <p:cNvSpPr>
            <a:spLocks noGrp="1"/>
          </p:cNvSpPr>
          <p:nvPr/>
        </p:nvSpPr>
        <p:spPr>
          <a:xfrm>
            <a:off x="8534400" y="6248400"/>
            <a:ext cx="304800" cy="304800"/>
          </a:xfrm>
          <a:prstGeom prst="rect">
            <a:avLst/>
          </a:prstGeom>
          <a:noFill/>
          <a:ln w="19050">
            <a:solidFill>
              <a:srgbClr val="818A8F"/>
            </a:solidFill>
          </a:ln>
        </p:spPr>
        <p:txBody>
          <a:bodyPr lIns="0" tIns="0" rIns="0" bIns="0" anchor="ctr" anchorCtr="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ts val="1100"/>
              </a:lnSpc>
            </a:pPr>
            <a:fld id="{E6D4D5E1-23C0-B54C-A609-2B0B2388ADCB}" type="slidenum">
              <a:rPr lang="en-US" sz="1100" b="1" smtClean="0">
                <a:solidFill>
                  <a:schemeClr val="bg1"/>
                </a:solidFill>
                <a:latin typeface="Arial"/>
              </a:rPr>
              <a:pPr algn="ctr">
                <a:lnSpc>
                  <a:spcPts val="1100"/>
                </a:lnSpc>
              </a:pPr>
              <a:t>‹#›</a:t>
            </a:fld>
            <a:endParaRPr lang="en-US" sz="1100" b="1" dirty="0">
              <a:solidFill>
                <a:schemeClr val="bg1"/>
              </a:solidFill>
              <a:latin typeface="Arial"/>
            </a:endParaRPr>
          </a:p>
        </p:txBody>
      </p:sp>
      <p:sp>
        <p:nvSpPr>
          <p:cNvPr id="12" name="Rectangle 11"/>
          <p:cNvSpPr/>
          <p:nvPr/>
        </p:nvSpPr>
        <p:spPr>
          <a:xfrm>
            <a:off x="0" y="0"/>
            <a:ext cx="9144000" cy="5943600"/>
          </a:xfrm>
          <a:prstGeom prst="rect">
            <a:avLst/>
          </a:prstGeom>
          <a:solidFill>
            <a:srgbClr val="00529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878613614"/>
      </p:ext>
    </p:extLst>
  </p:cSld>
  <p:clrMap bg1="lt1" tx1="dk1" bg2="lt2" tx2="dk2" accent1="accent1" accent2="accent2" accent3="accent3" accent4="accent4" accent5="accent5" accent6="accent6" hlink="hlink" folHlink="folHlink"/>
  <p:sldLayoutIdLst>
    <p:sldLayoutId id="2147483685" r:id="rId1"/>
    <p:sldLayoutId id="2147483686" r:id="rId2"/>
  </p:sldLayoutIdLst>
  <p:hf sldNum="0"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457200"/>
            <a:ext cx="9144000" cy="6400800"/>
          </a:xfrm>
          <a:prstGeom prst="rect">
            <a:avLst/>
          </a:prstGeom>
          <a:solidFill>
            <a:srgbClr val="37424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Slide Number Placeholder 14"/>
          <p:cNvSpPr txBox="1">
            <a:spLocks/>
          </p:cNvSpPr>
          <p:nvPr/>
        </p:nvSpPr>
        <p:spPr>
          <a:xfrm>
            <a:off x="8648700" y="6362700"/>
            <a:ext cx="304800" cy="304800"/>
          </a:xfrm>
          <a:prstGeom prst="rect">
            <a:avLst/>
          </a:prstGeom>
          <a:noFill/>
          <a:ln w="19050">
            <a:solidFill>
              <a:srgbClr val="818A8F"/>
            </a:solidFill>
          </a:ln>
        </p:spPr>
        <p:txBody>
          <a:bodyPr lIns="0" tIns="0" rIns="0" bIns="0" anchor="ctr" anchorCtr="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ts val="1100"/>
              </a:lnSpc>
            </a:pPr>
            <a:fld id="{E6D4D5E1-23C0-B54C-A609-2B0B2388ADCB}" type="slidenum">
              <a:rPr lang="en-US" sz="1100" b="1" smtClean="0">
                <a:solidFill>
                  <a:schemeClr val="bg1"/>
                </a:solidFill>
                <a:latin typeface="Arial"/>
              </a:rPr>
              <a:pPr algn="ctr">
                <a:lnSpc>
                  <a:spcPts val="1100"/>
                </a:lnSpc>
              </a:pPr>
              <a:t>‹#›</a:t>
            </a:fld>
            <a:endParaRPr lang="en-US" sz="1100" b="1" dirty="0">
              <a:solidFill>
                <a:schemeClr val="bg1"/>
              </a:solidFill>
              <a:latin typeface="Arial"/>
            </a:endParaRPr>
          </a:p>
        </p:txBody>
      </p:sp>
      <p:sp>
        <p:nvSpPr>
          <p:cNvPr id="9" name="Rectangle 8"/>
          <p:cNvSpPr/>
          <p:nvPr/>
        </p:nvSpPr>
        <p:spPr>
          <a:xfrm>
            <a:off x="0" y="0"/>
            <a:ext cx="9144000" cy="6172200"/>
          </a:xfrm>
          <a:prstGeom prst="rect">
            <a:avLst/>
          </a:prstGeom>
          <a:solidFill>
            <a:srgbClr val="005293"/>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dirty="0"/>
          </a:p>
        </p:txBody>
      </p:sp>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57600" y="6248400"/>
            <a:ext cx="1805356" cy="533400"/>
          </a:xfrm>
          <a:prstGeom prst="rect">
            <a:avLst/>
          </a:prstGeom>
        </p:spPr>
      </p:pic>
      <p:sp>
        <p:nvSpPr>
          <p:cNvPr id="11" name="Date Placeholder 16"/>
          <p:cNvSpPr>
            <a:spLocks noGrp="1"/>
          </p:cNvSpPr>
          <p:nvPr>
            <p:ph type="dt" sz="half" idx="2"/>
          </p:nvPr>
        </p:nvSpPr>
        <p:spPr>
          <a:xfrm>
            <a:off x="228600" y="6362700"/>
            <a:ext cx="2057400" cy="304800"/>
          </a:xfrm>
          <a:prstGeom prst="rect">
            <a:avLst/>
          </a:prstGeom>
        </p:spPr>
        <p:txBody>
          <a:bodyPr vert="horz" lIns="0" tIns="0" rIns="0" bIns="0" rtlCol="0" anchor="ctr"/>
          <a:lstStyle>
            <a:lvl1pPr algn="l">
              <a:defRPr sz="1100" b="0" i="0" kern="1200" cap="all" spc="80" baseline="0">
                <a:solidFill>
                  <a:schemeClr val="bg1"/>
                </a:solidFill>
                <a:latin typeface="Arial"/>
              </a:defRPr>
            </a:lvl1pPr>
          </a:lstStyle>
          <a:p>
            <a:fld id="{FC0114EB-D1C8-9D4F-AFA8-40B80E301EAD}" type="datetime4">
              <a:rPr lang="en-US" smtClean="0"/>
              <a:pPr/>
              <a:t>June 23, 2021</a:t>
            </a:fld>
            <a:endParaRPr lang="en-US" dirty="0"/>
          </a:p>
        </p:txBody>
      </p:sp>
      <p:sp>
        <p:nvSpPr>
          <p:cNvPr id="12" name="TextBox 11"/>
          <p:cNvSpPr txBox="1"/>
          <p:nvPr/>
        </p:nvSpPr>
        <p:spPr>
          <a:xfrm>
            <a:off x="6858000" y="6172200"/>
            <a:ext cx="1524000" cy="685800"/>
          </a:xfrm>
          <a:prstGeom prst="rect">
            <a:avLst/>
          </a:prstGeom>
          <a:noFill/>
        </p:spPr>
        <p:txBody>
          <a:bodyPr wrap="square" lIns="0" tIns="0" rIns="0" bIns="76200" rtlCol="0" anchor="ctr" anchorCtr="0">
            <a:noAutofit/>
          </a:bodyPr>
          <a:lstStyle/>
          <a:p>
            <a:pPr algn="r">
              <a:lnSpc>
                <a:spcPts val="1600"/>
              </a:lnSpc>
            </a:pPr>
            <a:r>
              <a:rPr lang="en-US" sz="1200" b="0" i="0" kern="1200" cap="none" spc="50" baseline="0" dirty="0" err="1">
                <a:solidFill>
                  <a:srgbClr val="EBB700"/>
                </a:solidFill>
                <a:latin typeface="Arial"/>
                <a:cs typeface="Arial"/>
              </a:rPr>
              <a:t>shepherd.org</a:t>
            </a:r>
            <a:endParaRPr lang="en-US" sz="1200" b="0" i="0" kern="1200" cap="none" spc="50" baseline="0" dirty="0">
              <a:solidFill>
                <a:srgbClr val="EBB700"/>
              </a:solidFill>
              <a:latin typeface="Arial"/>
              <a:cs typeface="Arial"/>
            </a:endParaRPr>
          </a:p>
        </p:txBody>
      </p:sp>
    </p:spTree>
    <p:extLst>
      <p:ext uri="{BB962C8B-B14F-4D97-AF65-F5344CB8AC3E}">
        <p14:creationId xmlns:p14="http://schemas.microsoft.com/office/powerpoint/2010/main" val="1453255826"/>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Lst>
  <p:hf sldNum="0"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5943600"/>
            <a:ext cx="9144000" cy="914400"/>
          </a:xfrm>
          <a:prstGeom prst="rect">
            <a:avLst/>
          </a:prstGeom>
          <a:solidFill>
            <a:srgbClr val="0A508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0200" y="6057900"/>
            <a:ext cx="2321169" cy="685799"/>
          </a:xfrm>
          <a:prstGeom prst="rect">
            <a:avLst/>
          </a:prstGeom>
        </p:spPr>
      </p:pic>
      <p:cxnSp>
        <p:nvCxnSpPr>
          <p:cNvPr id="9" name="Straight Connector 8"/>
          <p:cNvCxnSpPr/>
          <p:nvPr/>
        </p:nvCxnSpPr>
        <p:spPr>
          <a:xfrm>
            <a:off x="4114800" y="6057900"/>
            <a:ext cx="0" cy="647700"/>
          </a:xfrm>
          <a:prstGeom prst="line">
            <a:avLst/>
          </a:prstGeom>
          <a:ln w="19050">
            <a:solidFill>
              <a:srgbClr val="818A8F"/>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305300" y="5943600"/>
            <a:ext cx="3352800" cy="914400"/>
          </a:xfrm>
          <a:prstGeom prst="rect">
            <a:avLst/>
          </a:prstGeom>
          <a:noFill/>
        </p:spPr>
        <p:txBody>
          <a:bodyPr wrap="square" lIns="0" tIns="266700" rIns="0" bIns="0" rtlCol="0">
            <a:noAutofit/>
          </a:bodyPr>
          <a:lstStyle/>
          <a:p>
            <a:pPr>
              <a:lnSpc>
                <a:spcPts val="1600"/>
              </a:lnSpc>
            </a:pPr>
            <a:r>
              <a:rPr lang="en-US" sz="1600" spc="0" baseline="30000" dirty="0">
                <a:solidFill>
                  <a:schemeClr val="bg1"/>
                </a:solidFill>
                <a:latin typeface="Arial"/>
                <a:cs typeface="Arial"/>
              </a:rPr>
              <a:t>2020 Peachtree Road, NW,</a:t>
            </a:r>
            <a:r>
              <a:rPr lang="en-US" sz="1600" spc="0" dirty="0">
                <a:solidFill>
                  <a:schemeClr val="bg1"/>
                </a:solidFill>
                <a:latin typeface="Arial"/>
                <a:cs typeface="Arial"/>
              </a:rPr>
              <a:t> </a:t>
            </a:r>
            <a:r>
              <a:rPr lang="cs-CZ" sz="1600" spc="0" baseline="30000" dirty="0">
                <a:solidFill>
                  <a:schemeClr val="bg1"/>
                </a:solidFill>
                <a:latin typeface="Arial"/>
                <a:cs typeface="Arial"/>
              </a:rPr>
              <a:t>Atlanta, GA 30309-1465</a:t>
            </a:r>
          </a:p>
          <a:p>
            <a:pPr>
              <a:lnSpc>
                <a:spcPts val="1600"/>
              </a:lnSpc>
            </a:pPr>
            <a:r>
              <a:rPr lang="en-US" sz="1600" spc="50" baseline="30000" dirty="0">
                <a:solidFill>
                  <a:srgbClr val="FFFFFF"/>
                </a:solidFill>
                <a:latin typeface="Arial"/>
                <a:cs typeface="Arial"/>
              </a:rPr>
              <a:t>404-352-2020   </a:t>
            </a:r>
            <a:r>
              <a:rPr lang="en-US" sz="1600" spc="50" baseline="30000" dirty="0" err="1">
                <a:solidFill>
                  <a:srgbClr val="EBB700"/>
                </a:solidFill>
                <a:latin typeface="Arial"/>
                <a:cs typeface="Arial"/>
              </a:rPr>
              <a:t>shepherd.org</a:t>
            </a:r>
            <a:endParaRPr lang="en-US" sz="1600" b="0" spc="50" baseline="30000" dirty="0">
              <a:solidFill>
                <a:srgbClr val="EBB700"/>
              </a:solidFill>
              <a:latin typeface="Arial"/>
              <a:cs typeface="Arial"/>
            </a:endParaRPr>
          </a:p>
        </p:txBody>
      </p:sp>
    </p:spTree>
    <p:extLst>
      <p:ext uri="{BB962C8B-B14F-4D97-AF65-F5344CB8AC3E}">
        <p14:creationId xmlns:p14="http://schemas.microsoft.com/office/powerpoint/2010/main" val="1693845658"/>
      </p:ext>
    </p:extLst>
  </p:cSld>
  <p:clrMap bg1="lt1" tx1="dk1" bg2="lt2" tx2="dk2" accent1="accent1" accent2="accent2" accent3="accent3" accent4="accent4" accent5="accent5" accent6="accent6" hlink="hlink" folHlink="folHlink"/>
  <p:sldLayoutIdLst>
    <p:sldLayoutId id="2147483689" r:id="rId1"/>
    <p:sldLayoutId id="2147483688" r:id="rId2"/>
  </p:sldLayoutIdLst>
  <p:hf sldNum="0"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172200"/>
            <a:ext cx="9144000" cy="685800"/>
          </a:xfrm>
          <a:prstGeom prst="rect">
            <a:avLst/>
          </a:prstGeom>
          <a:solidFill>
            <a:srgbClr val="0A508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Slide Number Placeholder 14"/>
          <p:cNvSpPr txBox="1">
            <a:spLocks/>
          </p:cNvSpPr>
          <p:nvPr/>
        </p:nvSpPr>
        <p:spPr>
          <a:xfrm>
            <a:off x="8648700" y="6362700"/>
            <a:ext cx="304800" cy="304800"/>
          </a:xfrm>
          <a:prstGeom prst="rect">
            <a:avLst/>
          </a:prstGeom>
          <a:noFill/>
          <a:ln w="19050">
            <a:solidFill>
              <a:srgbClr val="63B1E5"/>
            </a:solidFill>
          </a:ln>
        </p:spPr>
        <p:txBody>
          <a:bodyPr lIns="0" tIns="0" rIns="0" bIns="0" anchor="ctr" anchorCtr="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ts val="1100"/>
              </a:lnSpc>
            </a:pPr>
            <a:fld id="{E6D4D5E1-23C0-B54C-A609-2B0B2388ADCB}" type="slidenum">
              <a:rPr lang="en-US" sz="1100" b="1" smtClean="0">
                <a:solidFill>
                  <a:schemeClr val="bg1"/>
                </a:solidFill>
                <a:latin typeface="Arial"/>
              </a:rPr>
              <a:pPr algn="ctr">
                <a:lnSpc>
                  <a:spcPts val="1100"/>
                </a:lnSpc>
              </a:pPr>
              <a:t>‹#›</a:t>
            </a:fld>
            <a:endParaRPr lang="en-US" sz="1100" b="1" dirty="0">
              <a:solidFill>
                <a:schemeClr val="bg1"/>
              </a:solidFill>
              <a:latin typeface="Arial"/>
            </a:endParaRPr>
          </a:p>
        </p:txBody>
      </p:sp>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57600" y="6248400"/>
            <a:ext cx="1805356" cy="533400"/>
          </a:xfrm>
          <a:prstGeom prst="rect">
            <a:avLst/>
          </a:prstGeom>
        </p:spPr>
      </p:pic>
      <p:sp>
        <p:nvSpPr>
          <p:cNvPr id="10" name="Date Placeholder 16"/>
          <p:cNvSpPr>
            <a:spLocks noGrp="1"/>
          </p:cNvSpPr>
          <p:nvPr>
            <p:ph type="dt" sz="half" idx="2"/>
          </p:nvPr>
        </p:nvSpPr>
        <p:spPr>
          <a:xfrm>
            <a:off x="228600" y="6362700"/>
            <a:ext cx="2057400" cy="304800"/>
          </a:xfrm>
          <a:prstGeom prst="rect">
            <a:avLst/>
          </a:prstGeom>
        </p:spPr>
        <p:txBody>
          <a:bodyPr vert="horz" lIns="0" tIns="0" rIns="0" bIns="0" rtlCol="0" anchor="ctr"/>
          <a:lstStyle>
            <a:lvl1pPr algn="l">
              <a:defRPr sz="1100" b="0" i="0" kern="1200" cap="all" spc="80" baseline="0">
                <a:solidFill>
                  <a:schemeClr val="bg1"/>
                </a:solidFill>
                <a:latin typeface="Arial"/>
              </a:defRPr>
            </a:lvl1pPr>
          </a:lstStyle>
          <a:p>
            <a:fld id="{F6959F34-A5DF-3843-8411-65252658A31A}" type="datetime4">
              <a:rPr lang="en-US" smtClean="0"/>
              <a:pPr/>
              <a:t>June 23, 2021</a:t>
            </a:fld>
            <a:endParaRPr lang="en-US" dirty="0"/>
          </a:p>
        </p:txBody>
      </p:sp>
      <p:sp>
        <p:nvSpPr>
          <p:cNvPr id="11" name="TextBox 10"/>
          <p:cNvSpPr txBox="1"/>
          <p:nvPr/>
        </p:nvSpPr>
        <p:spPr>
          <a:xfrm>
            <a:off x="6858000" y="6172200"/>
            <a:ext cx="1524000" cy="685800"/>
          </a:xfrm>
          <a:prstGeom prst="rect">
            <a:avLst/>
          </a:prstGeom>
          <a:noFill/>
        </p:spPr>
        <p:txBody>
          <a:bodyPr wrap="square" lIns="0" tIns="0" rIns="0" bIns="76200" rtlCol="0" anchor="ctr" anchorCtr="0">
            <a:noAutofit/>
          </a:bodyPr>
          <a:lstStyle/>
          <a:p>
            <a:pPr algn="r">
              <a:lnSpc>
                <a:spcPts val="1600"/>
              </a:lnSpc>
            </a:pPr>
            <a:r>
              <a:rPr lang="en-US" sz="1200" b="0" i="0" kern="1200" cap="none" spc="50" baseline="0" dirty="0" err="1">
                <a:solidFill>
                  <a:srgbClr val="EBB700"/>
                </a:solidFill>
                <a:latin typeface="Arial"/>
                <a:cs typeface="Arial"/>
              </a:rPr>
              <a:t>shepherd.org</a:t>
            </a:r>
            <a:endParaRPr lang="en-US" sz="1200" b="0" i="0" kern="1200" cap="none" spc="50" baseline="0" dirty="0">
              <a:solidFill>
                <a:srgbClr val="EBB700"/>
              </a:solidFill>
              <a:latin typeface="Arial"/>
              <a:cs typeface="Arial"/>
            </a:endParaRPr>
          </a:p>
        </p:txBody>
      </p:sp>
    </p:spTree>
    <p:extLst>
      <p:ext uri="{BB962C8B-B14F-4D97-AF65-F5344CB8AC3E}">
        <p14:creationId xmlns:p14="http://schemas.microsoft.com/office/powerpoint/2010/main" val="1601565062"/>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3" r:id="rId4"/>
    <p:sldLayoutId id="2147483701" r:id="rId5"/>
    <p:sldLayoutId id="2147483702" r:id="rId6"/>
    <p:sldLayoutId id="2147483704" r:id="rId7"/>
    <p:sldLayoutId id="2147483705" r:id="rId8"/>
  </p:sldLayoutIdLst>
  <p:hf sldNum="0"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34.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8.xml"/><Relationship Id="rId1" Type="http://schemas.openxmlformats.org/officeDocument/2006/relationships/slideLayout" Target="../slideLayouts/slideLayout34.xml"/><Relationship Id="rId6" Type="http://schemas.openxmlformats.org/officeDocument/2006/relationships/image" Target="../media/image28.png"/><Relationship Id="rId5" Type="http://schemas.openxmlformats.org/officeDocument/2006/relationships/image" Target="../media/image27.tiff"/><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34.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34.xml"/><Relationship Id="rId5" Type="http://schemas.openxmlformats.org/officeDocument/2006/relationships/image" Target="../media/image14.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34.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4.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34.xml"/><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5.xml"/><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34.xml"/><Relationship Id="rId6" Type="http://schemas.openxmlformats.org/officeDocument/2006/relationships/image" Target="../media/image46.png"/><Relationship Id="rId5" Type="http://schemas.openxmlformats.org/officeDocument/2006/relationships/image" Target="../media/image45.jpeg"/><Relationship Id="rId4" Type="http://schemas.openxmlformats.org/officeDocument/2006/relationships/image" Target="../media/image44.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4.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4.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34.xml"/><Relationship Id="rId5" Type="http://schemas.openxmlformats.org/officeDocument/2006/relationships/image" Target="../media/image12.gif"/><Relationship Id="rId4" Type="http://schemas.openxmlformats.org/officeDocument/2006/relationships/image" Target="../media/image11.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9290" y="924025"/>
            <a:ext cx="8465419" cy="2286000"/>
          </a:xfrm>
        </p:spPr>
        <p:txBody>
          <a:bodyPr/>
          <a:lstStyle/>
          <a:p>
            <a:r>
              <a:rPr lang="en-US" sz="4600" b="1" dirty="0">
                <a:latin typeface="+mj-lt"/>
              </a:rPr>
              <a:t>Using Non-invasive brain stimulation to modulate </a:t>
            </a:r>
            <a:r>
              <a:rPr lang="en-US" sz="4600" b="1" dirty="0" err="1">
                <a:latin typeface="+mj-lt"/>
              </a:rPr>
              <a:t>suprAspinal</a:t>
            </a:r>
            <a:r>
              <a:rPr lang="en-US" sz="4600" b="1" dirty="0">
                <a:latin typeface="+mj-lt"/>
              </a:rPr>
              <a:t> circuits after sci</a:t>
            </a:r>
            <a:endParaRPr lang="en-US" sz="4600" dirty="0">
              <a:latin typeface="+mj-lt"/>
            </a:endParaRPr>
          </a:p>
        </p:txBody>
      </p:sp>
      <p:sp>
        <p:nvSpPr>
          <p:cNvPr id="5" name="Text Placeholder 4"/>
          <p:cNvSpPr>
            <a:spLocks noGrp="1"/>
          </p:cNvSpPr>
          <p:nvPr>
            <p:ph type="body" sz="quarter" idx="11"/>
          </p:nvPr>
        </p:nvSpPr>
        <p:spPr/>
        <p:txBody>
          <a:bodyPr/>
          <a:lstStyle/>
          <a:p>
            <a:pPr>
              <a:lnSpc>
                <a:spcPct val="120000"/>
              </a:lnSpc>
            </a:pPr>
            <a:r>
              <a:rPr lang="en-US" sz="3000" b="1" dirty="0">
                <a:latin typeface="+mn-lt"/>
              </a:rPr>
              <a:t>Jennifer Iddings, PhD &amp; Anastasia Zarkou, PT, PhD</a:t>
            </a:r>
          </a:p>
          <a:p>
            <a:pPr>
              <a:lnSpc>
                <a:spcPct val="100000"/>
              </a:lnSpc>
              <a:spcBef>
                <a:spcPts val="200"/>
              </a:spcBef>
            </a:pPr>
            <a:r>
              <a:rPr lang="en-US" sz="2300" dirty="0">
                <a:latin typeface="+mn-lt"/>
              </a:rPr>
              <a:t>Postdoctoral Research Fellows</a:t>
            </a:r>
          </a:p>
          <a:p>
            <a:pPr>
              <a:lnSpc>
                <a:spcPct val="100000"/>
              </a:lnSpc>
              <a:spcBef>
                <a:spcPts val="200"/>
              </a:spcBef>
            </a:pPr>
            <a:r>
              <a:rPr lang="en-US" sz="2300" dirty="0">
                <a:latin typeface="+mn-lt"/>
              </a:rPr>
              <a:t>Crawford Research Institute</a:t>
            </a:r>
          </a:p>
          <a:p>
            <a:pPr>
              <a:lnSpc>
                <a:spcPct val="100000"/>
              </a:lnSpc>
              <a:spcBef>
                <a:spcPts val="200"/>
              </a:spcBef>
            </a:pPr>
            <a:r>
              <a:rPr lang="en-US" sz="2300" dirty="0">
                <a:latin typeface="+mn-lt"/>
              </a:rPr>
              <a:t>SCI Research Laboratory</a:t>
            </a:r>
          </a:p>
          <a:p>
            <a:endParaRPr lang="en-US" dirty="0">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194630"/>
            <a:ext cx="8229600" cy="1143000"/>
          </a:xfrm>
          <a:prstGeom prst="rect">
            <a:avLst/>
          </a:prstGeom>
        </p:spPr>
        <p:txBody>
          <a:bodyPr/>
          <a:lstStyle/>
          <a:p>
            <a:pPr lvl="0" algn="ctr">
              <a:spcBef>
                <a:spcPct val="0"/>
              </a:spcBef>
            </a:pPr>
            <a:r>
              <a:rPr lang="en-US" sz="4400" dirty="0"/>
              <a:t>Basic Principles of </a:t>
            </a:r>
            <a:r>
              <a:rPr lang="en-US" sz="4400" dirty="0" err="1"/>
              <a:t>tCS</a:t>
            </a:r>
            <a:br>
              <a:rPr kumimoji="0" lang="en-US" sz="4400" b="0" i="0" u="none" strike="noStrike" kern="1200" cap="none" spc="0" normalizeH="0" baseline="0" noProof="0" dirty="0">
                <a:ln>
                  <a:noFill/>
                </a:ln>
                <a:solidFill>
                  <a:schemeClr val="tx1"/>
                </a:solidFill>
                <a:effectLst/>
                <a:uLnTx/>
                <a:uFillTx/>
                <a:latin typeface="+mj-lt"/>
                <a:ea typeface="+mj-ea"/>
                <a:cs typeface="+mj-cs"/>
              </a:rPr>
            </a:b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13" name="Content Placeholder 2"/>
          <p:cNvSpPr>
            <a:spLocks noGrp="1"/>
          </p:cNvSpPr>
          <p:nvPr>
            <p:ph idx="1"/>
          </p:nvPr>
        </p:nvSpPr>
        <p:spPr>
          <a:xfrm>
            <a:off x="467199" y="1100460"/>
            <a:ext cx="4240267" cy="4915946"/>
          </a:xfrm>
        </p:spPr>
        <p:txBody>
          <a:bodyPr anchor="t"/>
          <a:lstStyle/>
          <a:p>
            <a:pPr lvl="0">
              <a:defRPr/>
            </a:pPr>
            <a:r>
              <a:rPr lang="en-US" sz="2400" b="1" u="sng" dirty="0" err="1"/>
              <a:t>Subthreshold</a:t>
            </a:r>
            <a:r>
              <a:rPr lang="en-US" sz="2400" dirty="0"/>
              <a:t> stimulation modulating excitability of large brain regions</a:t>
            </a:r>
          </a:p>
          <a:p>
            <a:pPr lvl="1">
              <a:defRPr/>
            </a:pPr>
            <a:r>
              <a:rPr lang="en-US" sz="2000" dirty="0"/>
              <a:t>Does not elicit neuronal depolarization</a:t>
            </a:r>
          </a:p>
          <a:p>
            <a:pPr>
              <a:defRPr/>
            </a:pPr>
            <a:r>
              <a:rPr lang="en-US" sz="2400" dirty="0"/>
              <a:t>Mechanism: modulation of neuronal resting excitability</a:t>
            </a:r>
          </a:p>
          <a:p>
            <a:pPr>
              <a:defRPr/>
            </a:pPr>
            <a:r>
              <a:rPr lang="en-US" sz="2400" dirty="0"/>
              <a:t>Two categories:</a:t>
            </a:r>
          </a:p>
          <a:p>
            <a:pPr lvl="1">
              <a:defRPr/>
            </a:pPr>
            <a:r>
              <a:rPr lang="en-US" sz="2000" dirty="0"/>
              <a:t>Polarity dependent</a:t>
            </a:r>
          </a:p>
          <a:p>
            <a:pPr lvl="2">
              <a:defRPr/>
            </a:pPr>
            <a:r>
              <a:rPr lang="en-US" sz="1600" dirty="0"/>
              <a:t>Excitatory: anodal</a:t>
            </a:r>
          </a:p>
          <a:p>
            <a:pPr lvl="2">
              <a:defRPr/>
            </a:pPr>
            <a:r>
              <a:rPr lang="en-US" sz="1600" dirty="0"/>
              <a:t>Inhibitory: </a:t>
            </a:r>
            <a:r>
              <a:rPr lang="en-US" sz="1600" dirty="0" err="1"/>
              <a:t>cathodal</a:t>
            </a:r>
            <a:endParaRPr lang="en-US" sz="1200" dirty="0"/>
          </a:p>
          <a:p>
            <a:pPr lvl="1">
              <a:defRPr/>
            </a:pPr>
            <a:r>
              <a:rPr lang="en-US" sz="2000" dirty="0"/>
              <a:t>Polarity independent</a:t>
            </a:r>
          </a:p>
          <a:p>
            <a:pPr lvl="2">
              <a:defRPr/>
            </a:pPr>
            <a:r>
              <a:rPr lang="en-US" sz="1600" dirty="0"/>
              <a:t>Excitation/inhibition are frequency and intensity dependent</a:t>
            </a:r>
          </a:p>
          <a:p>
            <a:pPr lvl="2">
              <a:defRPr/>
            </a:pPr>
            <a:endParaRPr lang="en-US" sz="1600" dirty="0"/>
          </a:p>
          <a:p>
            <a:pPr lvl="2">
              <a:defRPr/>
            </a:pPr>
            <a:endParaRPr lang="en-US" sz="1600" dirty="0"/>
          </a:p>
          <a:p>
            <a:pPr lvl="1">
              <a:defRPr/>
            </a:pPr>
            <a:endParaRPr lang="en-US" sz="2000" dirty="0"/>
          </a:p>
          <a:p>
            <a:pPr lvl="1">
              <a:defRPr/>
            </a:pPr>
            <a:endParaRPr lang="en-US" sz="2600" dirty="0"/>
          </a:p>
          <a:p>
            <a:pPr lvl="1">
              <a:defRPr/>
            </a:pPr>
            <a:endParaRPr lang="en-US" sz="2600" dirty="0"/>
          </a:p>
          <a:p>
            <a:pPr>
              <a:defRPr/>
            </a:pPr>
            <a:endParaRPr lang="en-US" sz="3000" dirty="0"/>
          </a:p>
        </p:txBody>
      </p:sp>
      <p:pic>
        <p:nvPicPr>
          <p:cNvPr id="12" name="Picture 11"/>
          <p:cNvPicPr>
            <a:picLocks noChangeAspect="1"/>
          </p:cNvPicPr>
          <p:nvPr/>
        </p:nvPicPr>
        <p:blipFill>
          <a:blip r:embed="rId3"/>
          <a:srcRect r="45076" b="54123"/>
          <a:stretch>
            <a:fillRect/>
          </a:stretch>
        </p:blipFill>
        <p:spPr>
          <a:xfrm>
            <a:off x="5258724" y="1453960"/>
            <a:ext cx="3465412" cy="2091370"/>
          </a:xfrm>
          <a:prstGeom prst="rect">
            <a:avLst/>
          </a:prstGeom>
        </p:spPr>
      </p:pic>
      <p:sp>
        <p:nvSpPr>
          <p:cNvPr id="21" name="Rectangle 20"/>
          <p:cNvSpPr/>
          <p:nvPr/>
        </p:nvSpPr>
        <p:spPr>
          <a:xfrm rot="20046342">
            <a:off x="6213822" y="2150892"/>
            <a:ext cx="460051" cy="441858"/>
          </a:xfrm>
          <a:prstGeom prst="rect">
            <a:avLst/>
          </a:prstGeom>
          <a:solidFill>
            <a:srgbClr val="FF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a:spLocks noChangeArrowheads="1"/>
          </p:cNvSpPr>
          <p:nvPr/>
        </p:nvSpPr>
        <p:spPr bwMode="auto">
          <a:xfrm>
            <a:off x="5143136" y="1214798"/>
            <a:ext cx="1616439" cy="369332"/>
          </a:xfrm>
          <a:prstGeom prst="rect">
            <a:avLst/>
          </a:prstGeom>
          <a:solidFill>
            <a:schemeClr val="bg1"/>
          </a:solidFill>
          <a:ln w="9525">
            <a:noFill/>
            <a:miter lim="800000"/>
            <a:headEnd/>
            <a:tailEnd/>
          </a:ln>
        </p:spPr>
        <p:txBody>
          <a:bodyPr wrap="square">
            <a:prstTxWarp prst="textNoShape">
              <a:avLst/>
            </a:prstTxWarp>
            <a:spAutoFit/>
          </a:bodyPr>
          <a:lstStyle/>
          <a:p>
            <a:pPr algn="ctr"/>
            <a:r>
              <a:rPr lang="en-US" b="1" dirty="0">
                <a:solidFill>
                  <a:srgbClr val="FF00FF"/>
                </a:solidFill>
              </a:rPr>
              <a:t>Electrodes</a:t>
            </a:r>
          </a:p>
        </p:txBody>
      </p:sp>
      <p:cxnSp>
        <p:nvCxnSpPr>
          <p:cNvPr id="24" name="Straight Arrow Connector 23"/>
          <p:cNvCxnSpPr/>
          <p:nvPr/>
        </p:nvCxnSpPr>
        <p:spPr>
          <a:xfrm>
            <a:off x="5951355" y="1602581"/>
            <a:ext cx="328795" cy="470037"/>
          </a:xfrm>
          <a:prstGeom prst="straightConnector1">
            <a:avLst/>
          </a:prstGeom>
          <a:ln>
            <a:solidFill>
              <a:srgbClr val="FF00FF"/>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22" idx="2"/>
          </p:cNvCxnSpPr>
          <p:nvPr/>
        </p:nvCxnSpPr>
        <p:spPr>
          <a:xfrm flipH="1">
            <a:off x="5431809" y="1584130"/>
            <a:ext cx="519547" cy="667751"/>
          </a:xfrm>
          <a:prstGeom prst="straightConnector1">
            <a:avLst/>
          </a:prstGeom>
          <a:ln>
            <a:solidFill>
              <a:srgbClr val="FF00FF"/>
            </a:solidFill>
            <a:tailEnd type="arrow"/>
          </a:ln>
        </p:spPr>
        <p:style>
          <a:lnRef idx="2">
            <a:schemeClr val="accent1"/>
          </a:lnRef>
          <a:fillRef idx="0">
            <a:schemeClr val="accent1"/>
          </a:fillRef>
          <a:effectRef idx="1">
            <a:schemeClr val="accent1"/>
          </a:effectRef>
          <a:fontRef idx="minor">
            <a:schemeClr val="tx1"/>
          </a:fontRef>
        </p:style>
      </p:cxnSp>
      <p:sp>
        <p:nvSpPr>
          <p:cNvPr id="28" name="Freeform 27"/>
          <p:cNvSpPr/>
          <p:nvPr/>
        </p:nvSpPr>
        <p:spPr>
          <a:xfrm>
            <a:off x="5258724" y="2302669"/>
            <a:ext cx="182432" cy="592931"/>
          </a:xfrm>
          <a:custGeom>
            <a:avLst/>
            <a:gdLst>
              <a:gd name="connsiteX0" fmla="*/ 50007 w 128588"/>
              <a:gd name="connsiteY0" fmla="*/ 0 h 592931"/>
              <a:gd name="connsiteX1" fmla="*/ 50007 w 128588"/>
              <a:gd name="connsiteY1" fmla="*/ 0 h 592931"/>
              <a:gd name="connsiteX2" fmla="*/ 52388 w 128588"/>
              <a:gd name="connsiteY2" fmla="*/ 61912 h 592931"/>
              <a:gd name="connsiteX3" fmla="*/ 54769 w 128588"/>
              <a:gd name="connsiteY3" fmla="*/ 69056 h 592931"/>
              <a:gd name="connsiteX4" fmla="*/ 59532 w 128588"/>
              <a:gd name="connsiteY4" fmla="*/ 76200 h 592931"/>
              <a:gd name="connsiteX5" fmla="*/ 69057 w 128588"/>
              <a:gd name="connsiteY5" fmla="*/ 97631 h 592931"/>
              <a:gd name="connsiteX6" fmla="*/ 76200 w 128588"/>
              <a:gd name="connsiteY6" fmla="*/ 111919 h 592931"/>
              <a:gd name="connsiteX7" fmla="*/ 83344 w 128588"/>
              <a:gd name="connsiteY7" fmla="*/ 140494 h 592931"/>
              <a:gd name="connsiteX8" fmla="*/ 88107 w 128588"/>
              <a:gd name="connsiteY8" fmla="*/ 154781 h 592931"/>
              <a:gd name="connsiteX9" fmla="*/ 90488 w 128588"/>
              <a:gd name="connsiteY9" fmla="*/ 161925 h 592931"/>
              <a:gd name="connsiteX10" fmla="*/ 95250 w 128588"/>
              <a:gd name="connsiteY10" fmla="*/ 169069 h 592931"/>
              <a:gd name="connsiteX11" fmla="*/ 104775 w 128588"/>
              <a:gd name="connsiteY11" fmla="*/ 190500 h 592931"/>
              <a:gd name="connsiteX12" fmla="*/ 111919 w 128588"/>
              <a:gd name="connsiteY12" fmla="*/ 192881 h 592931"/>
              <a:gd name="connsiteX13" fmla="*/ 114300 w 128588"/>
              <a:gd name="connsiteY13" fmla="*/ 200025 h 592931"/>
              <a:gd name="connsiteX14" fmla="*/ 121444 w 128588"/>
              <a:gd name="connsiteY14" fmla="*/ 202406 h 592931"/>
              <a:gd name="connsiteX15" fmla="*/ 128588 w 128588"/>
              <a:gd name="connsiteY15" fmla="*/ 207169 h 592931"/>
              <a:gd name="connsiteX16" fmla="*/ 128588 w 128588"/>
              <a:gd name="connsiteY16" fmla="*/ 209550 h 592931"/>
              <a:gd name="connsiteX17" fmla="*/ 83344 w 128588"/>
              <a:gd name="connsiteY17" fmla="*/ 592931 h 592931"/>
              <a:gd name="connsiteX18" fmla="*/ 83344 w 128588"/>
              <a:gd name="connsiteY18" fmla="*/ 592931 h 592931"/>
              <a:gd name="connsiteX19" fmla="*/ 83344 w 128588"/>
              <a:gd name="connsiteY19" fmla="*/ 592931 h 592931"/>
              <a:gd name="connsiteX20" fmla="*/ 57150 w 128588"/>
              <a:gd name="connsiteY20" fmla="*/ 576262 h 592931"/>
              <a:gd name="connsiteX21" fmla="*/ 50007 w 128588"/>
              <a:gd name="connsiteY21" fmla="*/ 571500 h 592931"/>
              <a:gd name="connsiteX22" fmla="*/ 45244 w 128588"/>
              <a:gd name="connsiteY22" fmla="*/ 564356 h 592931"/>
              <a:gd name="connsiteX23" fmla="*/ 38100 w 128588"/>
              <a:gd name="connsiteY23" fmla="*/ 561975 h 592931"/>
              <a:gd name="connsiteX24" fmla="*/ 30957 w 128588"/>
              <a:gd name="connsiteY24" fmla="*/ 557212 h 592931"/>
              <a:gd name="connsiteX25" fmla="*/ 28575 w 128588"/>
              <a:gd name="connsiteY25" fmla="*/ 547687 h 592931"/>
              <a:gd name="connsiteX26" fmla="*/ 26194 w 128588"/>
              <a:gd name="connsiteY26" fmla="*/ 526256 h 592931"/>
              <a:gd name="connsiteX27" fmla="*/ 21432 w 128588"/>
              <a:gd name="connsiteY27" fmla="*/ 511969 h 592931"/>
              <a:gd name="connsiteX28" fmla="*/ 19050 w 128588"/>
              <a:gd name="connsiteY28" fmla="*/ 504825 h 592931"/>
              <a:gd name="connsiteX29" fmla="*/ 16669 w 128588"/>
              <a:gd name="connsiteY29" fmla="*/ 497681 h 592931"/>
              <a:gd name="connsiteX30" fmla="*/ 11907 w 128588"/>
              <a:gd name="connsiteY30" fmla="*/ 490537 h 592931"/>
              <a:gd name="connsiteX31" fmla="*/ 7144 w 128588"/>
              <a:gd name="connsiteY31" fmla="*/ 473869 h 592931"/>
              <a:gd name="connsiteX32" fmla="*/ 0 w 128588"/>
              <a:gd name="connsiteY32" fmla="*/ 459581 h 592931"/>
              <a:gd name="connsiteX33" fmla="*/ 2382 w 128588"/>
              <a:gd name="connsiteY33" fmla="*/ 438150 h 592931"/>
              <a:gd name="connsiteX34" fmla="*/ 4763 w 128588"/>
              <a:gd name="connsiteY34" fmla="*/ 421481 h 592931"/>
              <a:gd name="connsiteX35" fmla="*/ 50007 w 128588"/>
              <a:gd name="connsiteY35" fmla="*/ 0 h 592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8588" h="592931">
                <a:moveTo>
                  <a:pt x="50007" y="0"/>
                </a:moveTo>
                <a:lnTo>
                  <a:pt x="50007" y="0"/>
                </a:lnTo>
                <a:cubicBezTo>
                  <a:pt x="50801" y="20637"/>
                  <a:pt x="50967" y="41308"/>
                  <a:pt x="52388" y="61912"/>
                </a:cubicBezTo>
                <a:cubicBezTo>
                  <a:pt x="52561" y="64416"/>
                  <a:pt x="53646" y="66811"/>
                  <a:pt x="54769" y="69056"/>
                </a:cubicBezTo>
                <a:cubicBezTo>
                  <a:pt x="56049" y="71616"/>
                  <a:pt x="57944" y="73819"/>
                  <a:pt x="59532" y="76200"/>
                </a:cubicBezTo>
                <a:cubicBezTo>
                  <a:pt x="65199" y="93202"/>
                  <a:pt x="61509" y="86310"/>
                  <a:pt x="69057" y="97631"/>
                </a:cubicBezTo>
                <a:cubicBezTo>
                  <a:pt x="77736" y="123671"/>
                  <a:pt x="63897" y="84238"/>
                  <a:pt x="76200" y="111919"/>
                </a:cubicBezTo>
                <a:cubicBezTo>
                  <a:pt x="83607" y="128585"/>
                  <a:pt x="79063" y="123371"/>
                  <a:pt x="83344" y="140494"/>
                </a:cubicBezTo>
                <a:cubicBezTo>
                  <a:pt x="84562" y="145364"/>
                  <a:pt x="86519" y="150019"/>
                  <a:pt x="88107" y="154781"/>
                </a:cubicBezTo>
                <a:cubicBezTo>
                  <a:pt x="88901" y="157162"/>
                  <a:pt x="89096" y="159836"/>
                  <a:pt x="90488" y="161925"/>
                </a:cubicBezTo>
                <a:cubicBezTo>
                  <a:pt x="92075" y="164306"/>
                  <a:pt x="94088" y="166454"/>
                  <a:pt x="95250" y="169069"/>
                </a:cubicBezTo>
                <a:cubicBezTo>
                  <a:pt x="97456" y="174033"/>
                  <a:pt x="99202" y="186042"/>
                  <a:pt x="104775" y="190500"/>
                </a:cubicBezTo>
                <a:cubicBezTo>
                  <a:pt x="106735" y="192068"/>
                  <a:pt x="109538" y="192087"/>
                  <a:pt x="111919" y="192881"/>
                </a:cubicBezTo>
                <a:cubicBezTo>
                  <a:pt x="112713" y="195262"/>
                  <a:pt x="112525" y="198250"/>
                  <a:pt x="114300" y="200025"/>
                </a:cubicBezTo>
                <a:cubicBezTo>
                  <a:pt x="116075" y="201800"/>
                  <a:pt x="119199" y="201283"/>
                  <a:pt x="121444" y="202406"/>
                </a:cubicBezTo>
                <a:cubicBezTo>
                  <a:pt x="124004" y="203686"/>
                  <a:pt x="126564" y="205145"/>
                  <a:pt x="128588" y="207169"/>
                </a:cubicBezTo>
                <a:lnTo>
                  <a:pt x="128588" y="209550"/>
                </a:lnTo>
                <a:lnTo>
                  <a:pt x="83344" y="592931"/>
                </a:lnTo>
                <a:lnTo>
                  <a:pt x="83344" y="592931"/>
                </a:lnTo>
                <a:lnTo>
                  <a:pt x="83344" y="592931"/>
                </a:lnTo>
                <a:lnTo>
                  <a:pt x="57150" y="576262"/>
                </a:lnTo>
                <a:cubicBezTo>
                  <a:pt x="54743" y="574715"/>
                  <a:pt x="50007" y="571500"/>
                  <a:pt x="50007" y="571500"/>
                </a:cubicBezTo>
                <a:cubicBezTo>
                  <a:pt x="48419" y="569119"/>
                  <a:pt x="47479" y="566144"/>
                  <a:pt x="45244" y="564356"/>
                </a:cubicBezTo>
                <a:cubicBezTo>
                  <a:pt x="43284" y="562788"/>
                  <a:pt x="40345" y="563098"/>
                  <a:pt x="38100" y="561975"/>
                </a:cubicBezTo>
                <a:cubicBezTo>
                  <a:pt x="35540" y="560695"/>
                  <a:pt x="33338" y="558800"/>
                  <a:pt x="30957" y="557212"/>
                </a:cubicBezTo>
                <a:cubicBezTo>
                  <a:pt x="30163" y="554037"/>
                  <a:pt x="29073" y="550922"/>
                  <a:pt x="28575" y="547687"/>
                </a:cubicBezTo>
                <a:cubicBezTo>
                  <a:pt x="27482" y="540583"/>
                  <a:pt x="27603" y="533304"/>
                  <a:pt x="26194" y="526256"/>
                </a:cubicBezTo>
                <a:cubicBezTo>
                  <a:pt x="25210" y="521334"/>
                  <a:pt x="23019" y="516731"/>
                  <a:pt x="21432" y="511969"/>
                </a:cubicBezTo>
                <a:lnTo>
                  <a:pt x="19050" y="504825"/>
                </a:lnTo>
                <a:cubicBezTo>
                  <a:pt x="18256" y="502444"/>
                  <a:pt x="18061" y="499770"/>
                  <a:pt x="16669" y="497681"/>
                </a:cubicBezTo>
                <a:lnTo>
                  <a:pt x="11907" y="490537"/>
                </a:lnTo>
                <a:cubicBezTo>
                  <a:pt x="11145" y="487488"/>
                  <a:pt x="8851" y="477283"/>
                  <a:pt x="7144" y="473869"/>
                </a:cubicBezTo>
                <a:cubicBezTo>
                  <a:pt x="-2090" y="455400"/>
                  <a:pt x="5989" y="477542"/>
                  <a:pt x="0" y="459581"/>
                </a:cubicBezTo>
                <a:cubicBezTo>
                  <a:pt x="794" y="452437"/>
                  <a:pt x="1289" y="445254"/>
                  <a:pt x="2382" y="438150"/>
                </a:cubicBezTo>
                <a:cubicBezTo>
                  <a:pt x="5341" y="418922"/>
                  <a:pt x="4763" y="437277"/>
                  <a:pt x="4763" y="421481"/>
                </a:cubicBezTo>
                <a:lnTo>
                  <a:pt x="50007" y="0"/>
                </a:lnTo>
                <a:close/>
              </a:path>
            </a:pathLst>
          </a:custGeom>
          <a:solidFill>
            <a:srgbClr val="FF00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a:spLocks noChangeArrowheads="1"/>
          </p:cNvSpPr>
          <p:nvPr/>
        </p:nvSpPr>
        <p:spPr bwMode="auto">
          <a:xfrm>
            <a:off x="5258724" y="5695904"/>
            <a:ext cx="3465412" cy="276999"/>
          </a:xfrm>
          <a:prstGeom prst="rect">
            <a:avLst/>
          </a:prstGeom>
          <a:noFill/>
          <a:ln w="9525">
            <a:noFill/>
            <a:miter lim="800000"/>
            <a:headEnd/>
            <a:tailEnd/>
          </a:ln>
        </p:spPr>
        <p:txBody>
          <a:bodyPr wrap="square">
            <a:prstTxWarp prst="textNoShape">
              <a:avLst/>
            </a:prstTxWarp>
            <a:spAutoFit/>
          </a:bodyPr>
          <a:lstStyle/>
          <a:p>
            <a:pPr algn="ctr"/>
            <a:r>
              <a:rPr lang="en-US" sz="1200" i="1" dirty="0">
                <a:solidFill>
                  <a:srgbClr val="000000"/>
                </a:solidFill>
              </a:rPr>
              <a:t>Adapted from </a:t>
            </a:r>
            <a:r>
              <a:rPr lang="en-US" sz="1200" i="1" dirty="0" err="1">
                <a:solidFill>
                  <a:srgbClr val="000000"/>
                </a:solidFill>
              </a:rPr>
              <a:t>Villamar</a:t>
            </a:r>
            <a:r>
              <a:rPr lang="en-US" sz="1200" i="1" dirty="0">
                <a:solidFill>
                  <a:srgbClr val="000000"/>
                </a:solidFill>
              </a:rPr>
              <a:t> et al., J Vis Exp, 2013</a:t>
            </a:r>
          </a:p>
        </p:txBody>
      </p:sp>
      <p:pic>
        <p:nvPicPr>
          <p:cNvPr id="30" name="Picture 29"/>
          <p:cNvPicPr>
            <a:picLocks noChangeAspect="1"/>
          </p:cNvPicPr>
          <p:nvPr/>
        </p:nvPicPr>
        <p:blipFill>
          <a:blip r:embed="rId3"/>
          <a:srcRect t="52824" r="45076"/>
          <a:stretch>
            <a:fillRect/>
          </a:stretch>
        </p:blipFill>
        <p:spPr>
          <a:xfrm>
            <a:off x="5258724" y="3545330"/>
            <a:ext cx="3465412" cy="2150574"/>
          </a:xfrm>
          <a:prstGeom prst="rect">
            <a:avLst/>
          </a:prstGeom>
        </p:spPr>
      </p:pic>
      <p:sp>
        <p:nvSpPr>
          <p:cNvPr id="31" name="Oval 30"/>
          <p:cNvSpPr/>
          <p:nvPr/>
        </p:nvSpPr>
        <p:spPr>
          <a:xfrm>
            <a:off x="6381750" y="4667250"/>
            <a:ext cx="82550" cy="73025"/>
          </a:xfrm>
          <a:prstGeom prst="ellipse">
            <a:avLst/>
          </a:prstGeom>
          <a:solidFill>
            <a:srgbClr val="FF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5934075" y="4524375"/>
            <a:ext cx="82550" cy="73025"/>
          </a:xfrm>
          <a:prstGeom prst="ellipse">
            <a:avLst/>
          </a:prstGeom>
          <a:solidFill>
            <a:srgbClr val="FF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6197600" y="5076825"/>
            <a:ext cx="82550" cy="73025"/>
          </a:xfrm>
          <a:prstGeom prst="ellipse">
            <a:avLst/>
          </a:prstGeom>
          <a:solidFill>
            <a:srgbClr val="FF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6610350" y="4244975"/>
            <a:ext cx="82550" cy="73025"/>
          </a:xfrm>
          <a:prstGeom prst="ellipse">
            <a:avLst/>
          </a:prstGeom>
          <a:solidFill>
            <a:srgbClr val="FF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6759575" y="4892675"/>
            <a:ext cx="82550" cy="73025"/>
          </a:xfrm>
          <a:prstGeom prst="ellipse">
            <a:avLst/>
          </a:prstGeom>
          <a:solidFill>
            <a:srgbClr val="FF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a:spLocks noChangeArrowheads="1"/>
          </p:cNvSpPr>
          <p:nvPr/>
        </p:nvSpPr>
        <p:spPr bwMode="auto">
          <a:xfrm>
            <a:off x="5208405" y="3545330"/>
            <a:ext cx="1616439" cy="369332"/>
          </a:xfrm>
          <a:prstGeom prst="rect">
            <a:avLst/>
          </a:prstGeom>
          <a:solidFill>
            <a:schemeClr val="bg1"/>
          </a:solidFill>
          <a:ln w="9525">
            <a:noFill/>
            <a:miter lim="800000"/>
            <a:headEnd/>
            <a:tailEnd/>
          </a:ln>
        </p:spPr>
        <p:txBody>
          <a:bodyPr wrap="square">
            <a:prstTxWarp prst="textNoShape">
              <a:avLst/>
            </a:prstTxWarp>
            <a:spAutoFit/>
          </a:bodyPr>
          <a:lstStyle/>
          <a:p>
            <a:pPr algn="ctr"/>
            <a:r>
              <a:rPr lang="en-US" b="1" dirty="0">
                <a:solidFill>
                  <a:srgbClr val="FF00FF"/>
                </a:solidFill>
              </a:rPr>
              <a:t>Electrodes</a:t>
            </a:r>
          </a:p>
        </p:txBody>
      </p:sp>
      <p:cxnSp>
        <p:nvCxnSpPr>
          <p:cNvPr id="37" name="Straight Arrow Connector 36"/>
          <p:cNvCxnSpPr>
            <a:stCxn id="36" idx="2"/>
          </p:cNvCxnSpPr>
          <p:nvPr/>
        </p:nvCxnSpPr>
        <p:spPr>
          <a:xfrm flipH="1">
            <a:off x="5975351" y="3914662"/>
            <a:ext cx="41274" cy="511034"/>
          </a:xfrm>
          <a:prstGeom prst="straightConnector1">
            <a:avLst/>
          </a:prstGeom>
          <a:ln>
            <a:solidFill>
              <a:srgbClr val="FF00FF"/>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6016625" y="3931444"/>
            <a:ext cx="593725" cy="313531"/>
          </a:xfrm>
          <a:prstGeom prst="straightConnector1">
            <a:avLst/>
          </a:prstGeom>
          <a:ln>
            <a:solidFill>
              <a:srgbClr val="FF00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56224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3724738394"/>
              </p:ext>
            </p:extLst>
          </p:nvPr>
        </p:nvGraphicFramePr>
        <p:xfrm>
          <a:off x="457199" y="1351737"/>
          <a:ext cx="8229601" cy="3935705"/>
        </p:xfrm>
        <a:graphic>
          <a:graphicData uri="http://schemas.openxmlformats.org/drawingml/2006/table">
            <a:tbl>
              <a:tblPr firstRow="1" bandRow="1">
                <a:tableStyleId>{EB344D84-9AFB-497E-A393-DC336BA19D2E}</a:tableStyleId>
              </a:tblPr>
              <a:tblGrid>
                <a:gridCol w="2514601">
                  <a:extLst>
                    <a:ext uri="{9D8B030D-6E8A-4147-A177-3AD203B41FA5}">
                      <a16:colId xmlns:a16="http://schemas.microsoft.com/office/drawing/2014/main" val="20002"/>
                    </a:ext>
                  </a:extLst>
                </a:gridCol>
                <a:gridCol w="1608667">
                  <a:extLst>
                    <a:ext uri="{9D8B030D-6E8A-4147-A177-3AD203B41FA5}">
                      <a16:colId xmlns:a16="http://schemas.microsoft.com/office/drawing/2014/main" val="20000"/>
                    </a:ext>
                  </a:extLst>
                </a:gridCol>
                <a:gridCol w="4106333">
                  <a:extLst>
                    <a:ext uri="{9D8B030D-6E8A-4147-A177-3AD203B41FA5}">
                      <a16:colId xmlns:a16="http://schemas.microsoft.com/office/drawing/2014/main" val="20001"/>
                    </a:ext>
                  </a:extLst>
                </a:gridCol>
              </a:tblGrid>
              <a:tr h="429085">
                <a:tc>
                  <a:txBody>
                    <a:bodyPr/>
                    <a:lstStyle/>
                    <a:p>
                      <a:pPr algn="ctr"/>
                      <a:r>
                        <a:rPr lang="en-US" dirty="0"/>
                        <a:t>After-Effect</a:t>
                      </a:r>
                      <a:r>
                        <a:rPr lang="en-US" baseline="0" dirty="0"/>
                        <a:t> Modulation</a:t>
                      </a:r>
                      <a:endParaRPr lang="en-US" dirty="0"/>
                    </a:p>
                  </a:txBody>
                  <a:tcPr anchor="ctr">
                    <a:solidFill>
                      <a:srgbClr val="0A508C"/>
                    </a:solidFill>
                  </a:tcPr>
                </a:tc>
                <a:tc>
                  <a:txBody>
                    <a:bodyPr/>
                    <a:lstStyle/>
                    <a:p>
                      <a:pPr algn="ctr"/>
                      <a:r>
                        <a:rPr lang="en-US" baseline="0" dirty="0" err="1"/>
                        <a:t>tCS</a:t>
                      </a:r>
                      <a:r>
                        <a:rPr lang="en-US" baseline="0" dirty="0"/>
                        <a:t> type</a:t>
                      </a:r>
                      <a:endParaRPr lang="en-US" dirty="0"/>
                    </a:p>
                  </a:txBody>
                  <a:tcPr anchor="ctr">
                    <a:solidFill>
                      <a:srgbClr val="0A508C"/>
                    </a:solidFill>
                  </a:tcPr>
                </a:tc>
                <a:tc>
                  <a:txBody>
                    <a:bodyPr/>
                    <a:lstStyle/>
                    <a:p>
                      <a:pPr algn="ctr"/>
                      <a:r>
                        <a:rPr lang="en-US" dirty="0"/>
                        <a:t>Waveform</a:t>
                      </a:r>
                    </a:p>
                  </a:txBody>
                  <a:tcPr anchor="ctr">
                    <a:solidFill>
                      <a:srgbClr val="0A508C"/>
                    </a:solidFill>
                  </a:tcPr>
                </a:tc>
                <a:extLst>
                  <a:ext uri="{0D108BD9-81ED-4DB2-BD59-A6C34878D82A}">
                    <a16:rowId xmlns:a16="http://schemas.microsoft.com/office/drawing/2014/main" val="10000"/>
                  </a:ext>
                </a:extLst>
              </a:tr>
              <a:tr h="850369">
                <a:tc rowSpan="2">
                  <a:txBody>
                    <a:bodyPr/>
                    <a:lstStyle/>
                    <a:p>
                      <a:pPr algn="ctr"/>
                      <a:r>
                        <a:rPr lang="en-US" b="1" dirty="0"/>
                        <a:t>Polarity</a:t>
                      </a:r>
                    </a:p>
                    <a:p>
                      <a:pPr algn="ctr"/>
                      <a:r>
                        <a:rPr lang="en-US" b="1" dirty="0"/>
                        <a:t>Dependent</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chemeClr val="bg1">
                        <a:lumMod val="85000"/>
                      </a:schemeClr>
                    </a:solidFill>
                  </a:tcPr>
                </a:tc>
                <a:tc>
                  <a:txBody>
                    <a:bodyPr/>
                    <a:lstStyle/>
                    <a:p>
                      <a:pPr algn="ctr"/>
                      <a:r>
                        <a:rPr lang="en-US" dirty="0"/>
                        <a:t>Direct:</a:t>
                      </a:r>
                    </a:p>
                    <a:p>
                      <a:pPr algn="ctr"/>
                      <a:r>
                        <a:rPr lang="en-US" b="1" dirty="0" err="1"/>
                        <a:t>tDCS</a:t>
                      </a:r>
                      <a:endParaRPr lang="en-US"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chemeClr val="bg1">
                        <a:lumMod val="85000"/>
                      </a:schemeClr>
                    </a:solidFill>
                  </a:tcPr>
                </a:tc>
                <a:tc>
                  <a:txBody>
                    <a:bodyPr/>
                    <a:lstStyle/>
                    <a:p>
                      <a:pPr algn="ctr"/>
                      <a:r>
                        <a:rPr lang="en-US" dirty="0" err="1"/>
                        <a:t>monophasic</a:t>
                      </a:r>
                      <a:r>
                        <a:rPr lang="en-US" dirty="0"/>
                        <a:t>,</a:t>
                      </a:r>
                      <a:r>
                        <a:rPr lang="en-US" baseline="0" dirty="0"/>
                        <a:t> continuous</a:t>
                      </a:r>
                      <a:endParaRPr lang="en-US" dirty="0"/>
                    </a:p>
                  </a:txBody>
                  <a:tcPr marB="91440" anchor="b">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850369">
                <a:tc vMerge="1">
                  <a:txBody>
                    <a:bodyPr/>
                    <a:lstStyle/>
                    <a:p>
                      <a:pPr algn="ctr"/>
                      <a:endParaRPr lang="en-US" b="1" dirty="0"/>
                    </a:p>
                  </a:txBody>
                  <a:tcPr anchor="ctr"/>
                </a:tc>
                <a:tc>
                  <a:txBody>
                    <a:bodyPr/>
                    <a:lstStyle/>
                    <a:p>
                      <a:pPr algn="ctr"/>
                      <a:r>
                        <a:rPr lang="en-US" dirty="0"/>
                        <a:t>Pulsed:</a:t>
                      </a:r>
                    </a:p>
                    <a:p>
                      <a:pPr algn="ctr"/>
                      <a:r>
                        <a:rPr lang="en-US" b="1" dirty="0" err="1"/>
                        <a:t>tPCS</a:t>
                      </a:r>
                      <a:endParaRPr lang="en-US"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a:t>monophasic</a:t>
                      </a:r>
                      <a:r>
                        <a:rPr lang="en-US" dirty="0"/>
                        <a:t>,</a:t>
                      </a:r>
                      <a:r>
                        <a:rPr lang="en-US" baseline="0" dirty="0"/>
                        <a:t> square</a:t>
                      </a:r>
                    </a:p>
                  </a:txBody>
                  <a:tcPr marB="137160" anchor="b">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850369">
                <a:tc rowSpan="2">
                  <a:txBody>
                    <a:bodyPr/>
                    <a:lstStyle/>
                    <a:p>
                      <a:pPr algn="ctr"/>
                      <a:r>
                        <a:rPr lang="en-US" b="1" dirty="0"/>
                        <a:t>Polarity</a:t>
                      </a:r>
                      <a:endParaRPr lang="en-US" b="1" baseline="0" dirty="0"/>
                    </a:p>
                    <a:p>
                      <a:pPr algn="ctr"/>
                      <a:r>
                        <a:rPr lang="en-US" b="1" baseline="0" dirty="0"/>
                        <a:t>Independent</a:t>
                      </a:r>
                      <a:endParaRPr lang="en-US" b="1" dirty="0"/>
                    </a:p>
                  </a:txBody>
                  <a:tcPr anchor="ct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chemeClr val="bg1"/>
                    </a:solidFill>
                  </a:tcPr>
                </a:tc>
                <a:tc>
                  <a:txBody>
                    <a:bodyPr/>
                    <a:lstStyle/>
                    <a:p>
                      <a:pPr algn="ctr"/>
                      <a:r>
                        <a:rPr lang="en-US" dirty="0"/>
                        <a:t>Alternating:</a:t>
                      </a:r>
                    </a:p>
                    <a:p>
                      <a:pPr algn="ctr"/>
                      <a:r>
                        <a:rPr lang="en-US" b="1" dirty="0" err="1"/>
                        <a:t>tACS</a:t>
                      </a:r>
                      <a:endParaRPr lang="en-US"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pPr algn="ctr"/>
                      <a:r>
                        <a:rPr lang="en-US" dirty="0"/>
                        <a:t>biphasic, </a:t>
                      </a:r>
                      <a:r>
                        <a:rPr lang="en-US" sz="1800" baseline="0" dirty="0"/>
                        <a:t>sinusoidal</a:t>
                      </a:r>
                      <a:endParaRPr lang="en-US" dirty="0"/>
                    </a:p>
                  </a:txBody>
                  <a:tcPr marB="91440" anchor="b">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955513">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Random</a:t>
                      </a:r>
                      <a:r>
                        <a:rPr lang="en-US" baseline="0" dirty="0"/>
                        <a:t> Noise: </a:t>
                      </a:r>
                      <a:r>
                        <a:rPr lang="en-US" b="1" dirty="0" err="1"/>
                        <a:t>tRNS</a:t>
                      </a:r>
                      <a:endParaRPr lang="en-US" b="1"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dirty="0"/>
                        <a:t>biphasic,</a:t>
                      </a:r>
                      <a:r>
                        <a:rPr lang="en-US" sz="1800" baseline="0" dirty="0"/>
                        <a:t> random</a:t>
                      </a:r>
                      <a:endParaRPr lang="en-US" sz="1800" dirty="0"/>
                    </a:p>
                  </a:txBody>
                  <a:tcPr marB="91440" anchor="b">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solidFill>
                      <a:schemeClr val="bg1"/>
                    </a:solidFill>
                  </a:tcPr>
                </a:tc>
                <a:extLst>
                  <a:ext uri="{0D108BD9-81ED-4DB2-BD59-A6C34878D82A}">
                    <a16:rowId xmlns:a16="http://schemas.microsoft.com/office/drawing/2014/main" val="10004"/>
                  </a:ext>
                </a:extLst>
              </a:tr>
            </a:tbl>
          </a:graphicData>
        </a:graphic>
      </p:graphicFrame>
      <p:pic>
        <p:nvPicPr>
          <p:cNvPr id="8" name="Picture 7"/>
          <p:cNvPicPr>
            <a:picLocks noChangeAspect="1"/>
          </p:cNvPicPr>
          <p:nvPr/>
        </p:nvPicPr>
        <p:blipFill>
          <a:blip r:embed="rId2">
            <a:alphaModFix/>
          </a:blip>
          <a:srcRect l="23951" t="11882" r="20564" b="75753"/>
          <a:stretch>
            <a:fillRect/>
          </a:stretch>
        </p:blipFill>
        <p:spPr>
          <a:xfrm>
            <a:off x="4982634" y="1940893"/>
            <a:ext cx="3280831" cy="337883"/>
          </a:xfrm>
          <a:prstGeom prst="rect">
            <a:avLst/>
          </a:prstGeom>
        </p:spPr>
      </p:pic>
      <p:pic>
        <p:nvPicPr>
          <p:cNvPr id="9" name="Picture 8"/>
          <p:cNvPicPr>
            <a:picLocks noChangeAspect="1"/>
          </p:cNvPicPr>
          <p:nvPr/>
        </p:nvPicPr>
        <p:blipFill>
          <a:blip r:embed="rId2"/>
          <a:srcRect l="23945" t="45185" r="20570" b="42450"/>
          <a:stretch>
            <a:fillRect/>
          </a:stretch>
        </p:blipFill>
        <p:spPr>
          <a:xfrm>
            <a:off x="4982635" y="3664591"/>
            <a:ext cx="3280830" cy="337883"/>
          </a:xfrm>
          <a:prstGeom prst="rect">
            <a:avLst/>
          </a:prstGeom>
        </p:spPr>
      </p:pic>
      <p:grpSp>
        <p:nvGrpSpPr>
          <p:cNvPr id="17" name="Group 16"/>
          <p:cNvGrpSpPr/>
          <p:nvPr/>
        </p:nvGrpSpPr>
        <p:grpSpPr>
          <a:xfrm>
            <a:off x="4982634" y="4567653"/>
            <a:ext cx="3280830" cy="372553"/>
            <a:chOff x="4533900" y="3587318"/>
            <a:chExt cx="3280830" cy="372553"/>
          </a:xfrm>
        </p:grpSpPr>
        <p:pic>
          <p:nvPicPr>
            <p:cNvPr id="11" name="Picture 10"/>
            <p:cNvPicPr>
              <a:picLocks noChangeAspect="1"/>
            </p:cNvPicPr>
            <p:nvPr/>
          </p:nvPicPr>
          <p:blipFill>
            <a:blip r:embed="rId3"/>
            <a:srcRect l="22257" t="68532" r="6905" b="16285"/>
            <a:stretch>
              <a:fillRect/>
            </a:stretch>
          </p:blipFill>
          <p:spPr>
            <a:xfrm>
              <a:off x="4533900" y="3587319"/>
              <a:ext cx="3280830" cy="372552"/>
            </a:xfrm>
            <a:prstGeom prst="rect">
              <a:avLst/>
            </a:prstGeom>
          </p:spPr>
        </p:pic>
        <p:sp>
          <p:nvSpPr>
            <p:cNvPr id="12" name="Rectangle 11"/>
            <p:cNvSpPr/>
            <p:nvPr/>
          </p:nvSpPr>
          <p:spPr>
            <a:xfrm>
              <a:off x="6880450" y="3587318"/>
              <a:ext cx="729814" cy="681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4982635" y="2761528"/>
            <a:ext cx="3280830" cy="337884"/>
            <a:chOff x="4533900" y="4743861"/>
            <a:chExt cx="3280830" cy="337884"/>
          </a:xfrm>
        </p:grpSpPr>
        <p:pic>
          <p:nvPicPr>
            <p:cNvPr id="10" name="Picture 9"/>
            <p:cNvPicPr>
              <a:picLocks noChangeAspect="1"/>
            </p:cNvPicPr>
            <p:nvPr/>
          </p:nvPicPr>
          <p:blipFill>
            <a:blip r:embed="rId2"/>
            <a:srcRect l="24103" t="76167" r="20412" b="11468"/>
            <a:stretch>
              <a:fillRect/>
            </a:stretch>
          </p:blipFill>
          <p:spPr>
            <a:xfrm>
              <a:off x="4533900" y="4743862"/>
              <a:ext cx="3280830" cy="337883"/>
            </a:xfrm>
            <a:prstGeom prst="rect">
              <a:avLst/>
            </a:prstGeom>
          </p:spPr>
        </p:pic>
        <p:sp>
          <p:nvSpPr>
            <p:cNvPr id="14" name="Rectangle 13"/>
            <p:cNvSpPr/>
            <p:nvPr/>
          </p:nvSpPr>
          <p:spPr>
            <a:xfrm>
              <a:off x="5828380" y="4743861"/>
              <a:ext cx="1443401" cy="663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TextBox 14"/>
          <p:cNvSpPr txBox="1">
            <a:spLocks noChangeArrowheads="1"/>
          </p:cNvSpPr>
          <p:nvPr/>
        </p:nvSpPr>
        <p:spPr bwMode="auto">
          <a:xfrm>
            <a:off x="467200" y="5581162"/>
            <a:ext cx="8229600" cy="276999"/>
          </a:xfrm>
          <a:prstGeom prst="rect">
            <a:avLst/>
          </a:prstGeom>
          <a:noFill/>
          <a:ln w="9525">
            <a:noFill/>
            <a:miter lim="800000"/>
            <a:headEnd/>
            <a:tailEnd/>
          </a:ln>
        </p:spPr>
        <p:txBody>
          <a:bodyPr wrap="square">
            <a:prstTxWarp prst="textNoShape">
              <a:avLst/>
            </a:prstTxWarp>
            <a:spAutoFit/>
          </a:bodyPr>
          <a:lstStyle/>
          <a:p>
            <a:pPr algn="ctr"/>
            <a:r>
              <a:rPr lang="en-US" sz="1200" i="1" dirty="0"/>
              <a:t>Waveforms adapted from: </a:t>
            </a:r>
            <a:r>
              <a:rPr lang="en-US" sz="1200" i="1" dirty="0" err="1"/>
              <a:t>Jaberzadeh</a:t>
            </a:r>
            <a:r>
              <a:rPr lang="en-US" sz="1200" i="1" dirty="0"/>
              <a:t> &amp; </a:t>
            </a:r>
            <a:r>
              <a:rPr lang="en-US" sz="1200" i="1" dirty="0" err="1"/>
              <a:t>Zoghi</a:t>
            </a:r>
            <a:r>
              <a:rPr lang="en-US" sz="1200" i="1" dirty="0"/>
              <a:t>, Basic Clin </a:t>
            </a:r>
            <a:r>
              <a:rPr lang="en-US" sz="1200" i="1" dirty="0" err="1"/>
              <a:t>Neurosci</a:t>
            </a:r>
            <a:r>
              <a:rPr lang="en-US" sz="1200" i="1" dirty="0"/>
              <a:t>, 2013; </a:t>
            </a:r>
            <a:r>
              <a:rPr lang="en-US" sz="1200" i="1" dirty="0" err="1"/>
              <a:t>Jaberzadeh</a:t>
            </a:r>
            <a:r>
              <a:rPr lang="en-US" sz="1200" i="1" dirty="0"/>
              <a:t> et al., PLOS One, 2015 </a:t>
            </a:r>
          </a:p>
        </p:txBody>
      </p:sp>
      <p:sp>
        <p:nvSpPr>
          <p:cNvPr id="4" name="Title 1"/>
          <p:cNvSpPr txBox="1">
            <a:spLocks/>
          </p:cNvSpPr>
          <p:nvPr/>
        </p:nvSpPr>
        <p:spPr>
          <a:xfrm>
            <a:off x="457200" y="194630"/>
            <a:ext cx="8229600" cy="1143000"/>
          </a:xfrm>
          <a:prstGeom prst="rect">
            <a:avLst/>
          </a:prstGeom>
        </p:spPr>
        <p:txBody>
          <a:bodyPr/>
          <a:lstStyle/>
          <a:p>
            <a:pPr lvl="0" algn="ctr">
              <a:spcBef>
                <a:spcPct val="0"/>
              </a:spcBef>
            </a:pPr>
            <a:r>
              <a:rPr lang="en-US" sz="4400" dirty="0"/>
              <a:t>Basic Principles of </a:t>
            </a:r>
            <a:r>
              <a:rPr lang="en-US" sz="4400" dirty="0" err="1"/>
              <a:t>tCS</a:t>
            </a:r>
            <a:br>
              <a:rPr kumimoji="0" lang="en-US" sz="4400" b="0" i="0" u="none" strike="noStrike" kern="1200" cap="none" spc="0" normalizeH="0" baseline="0" noProof="0" dirty="0">
                <a:ln>
                  <a:noFill/>
                </a:ln>
                <a:solidFill>
                  <a:schemeClr val="tx1"/>
                </a:solidFill>
                <a:effectLst/>
                <a:uLnTx/>
                <a:uFillTx/>
                <a:latin typeface="+mj-lt"/>
                <a:ea typeface="+mj-ea"/>
                <a:cs typeface="+mj-cs"/>
              </a:rPr>
            </a:b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16" name="Rectangle 15"/>
          <p:cNvSpPr/>
          <p:nvPr/>
        </p:nvSpPr>
        <p:spPr>
          <a:xfrm>
            <a:off x="2963494" y="1209040"/>
            <a:ext cx="5740239" cy="42164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2963494" y="3494505"/>
            <a:ext cx="5740240" cy="192024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074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6"/>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6" grpId="1" animBg="1"/>
      <p:bldP spid="18" grpId="0" animBg="1"/>
      <p:bldP spid="18"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171770"/>
            <a:ext cx="8229600" cy="765490"/>
          </a:xfrm>
          <a:prstGeom prst="rect">
            <a:avLst/>
          </a:prstGeom>
        </p:spPr>
        <p:txBody>
          <a:bodyPr/>
          <a:lstStyle/>
          <a:p>
            <a:pPr lvl="0" algn="ctr">
              <a:spcBef>
                <a:spcPct val="0"/>
              </a:spcBef>
            </a:pPr>
            <a:r>
              <a:rPr lang="en-US" sz="4400" dirty="0"/>
              <a:t>Application Basics of </a:t>
            </a:r>
            <a:r>
              <a:rPr lang="en-US" sz="4400" dirty="0" err="1"/>
              <a:t>tCS</a:t>
            </a:r>
            <a:br>
              <a:rPr kumimoji="0" lang="en-US" sz="4400" b="0" i="0" u="none" strike="noStrike" kern="1200" cap="none" spc="0" normalizeH="0" baseline="0" noProof="0" dirty="0">
                <a:ln>
                  <a:noFill/>
                </a:ln>
                <a:solidFill>
                  <a:schemeClr val="tx1"/>
                </a:solidFill>
                <a:effectLst/>
                <a:uLnTx/>
                <a:uFillTx/>
                <a:latin typeface="+mj-lt"/>
                <a:ea typeface="+mj-ea"/>
                <a:cs typeface="+mj-cs"/>
              </a:rPr>
            </a:b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13" name="Content Placeholder 2"/>
          <p:cNvSpPr>
            <a:spLocks noGrp="1"/>
          </p:cNvSpPr>
          <p:nvPr>
            <p:ph idx="1"/>
          </p:nvPr>
        </p:nvSpPr>
        <p:spPr>
          <a:xfrm>
            <a:off x="467200" y="1100460"/>
            <a:ext cx="3949352" cy="4915946"/>
          </a:xfrm>
        </p:spPr>
        <p:txBody>
          <a:bodyPr anchor="t"/>
          <a:lstStyle/>
          <a:p>
            <a:pPr marL="457200" lvl="1" indent="0">
              <a:buNone/>
              <a:defRPr/>
            </a:pPr>
            <a:endParaRPr lang="en-US" sz="2600" dirty="0"/>
          </a:p>
          <a:p>
            <a:pPr marL="457200" lvl="1" indent="0">
              <a:buNone/>
              <a:defRPr/>
            </a:pPr>
            <a:endParaRPr lang="en-US" sz="2600" dirty="0"/>
          </a:p>
          <a:p>
            <a:pPr>
              <a:defRPr/>
            </a:pPr>
            <a:endParaRPr lang="en-US" sz="3000" dirty="0"/>
          </a:p>
        </p:txBody>
      </p:sp>
      <p:grpSp>
        <p:nvGrpSpPr>
          <p:cNvPr id="5" name="Group 4">
            <a:extLst>
              <a:ext uri="{FF2B5EF4-FFF2-40B4-BE49-F238E27FC236}">
                <a16:creationId xmlns:a16="http://schemas.microsoft.com/office/drawing/2014/main" id="{3999F90B-A3DF-46D4-BC43-E2C15FAB7D27}"/>
              </a:ext>
            </a:extLst>
          </p:cNvPr>
          <p:cNvGrpSpPr/>
          <p:nvPr/>
        </p:nvGrpSpPr>
        <p:grpSpPr>
          <a:xfrm>
            <a:off x="1130027" y="1715377"/>
            <a:ext cx="4501153" cy="4255532"/>
            <a:chOff x="1130027" y="1463917"/>
            <a:chExt cx="4501153" cy="4255532"/>
          </a:xfrm>
        </p:grpSpPr>
        <p:pic>
          <p:nvPicPr>
            <p:cNvPr id="3" name="Picture 2">
              <a:extLst>
                <a:ext uri="{FF2B5EF4-FFF2-40B4-BE49-F238E27FC236}">
                  <a16:creationId xmlns:a16="http://schemas.microsoft.com/office/drawing/2014/main" id="{97ECD2E6-E3D9-463A-A4BC-D3D24CA91DE1}"/>
                </a:ext>
              </a:extLst>
            </p:cNvPr>
            <p:cNvPicPr>
              <a:picLocks noChangeAspect="1"/>
            </p:cNvPicPr>
            <p:nvPr/>
          </p:nvPicPr>
          <p:blipFill rotWithShape="1">
            <a:blip r:embed="rId3"/>
            <a:srcRect l="2485" t="19212" r="36488" b="3859"/>
            <a:stretch/>
          </p:blipFill>
          <p:spPr>
            <a:xfrm>
              <a:off x="1130027" y="1463917"/>
              <a:ext cx="4501153" cy="4255532"/>
            </a:xfrm>
            <a:prstGeom prst="rect">
              <a:avLst/>
            </a:prstGeom>
          </p:spPr>
        </p:pic>
        <p:sp>
          <p:nvSpPr>
            <p:cNvPr id="2" name="Rectangle 1">
              <a:extLst>
                <a:ext uri="{FF2B5EF4-FFF2-40B4-BE49-F238E27FC236}">
                  <a16:creationId xmlns:a16="http://schemas.microsoft.com/office/drawing/2014/main" id="{CCEEBD5B-6F5F-458C-85F7-BE94B5203A71}"/>
                </a:ext>
              </a:extLst>
            </p:cNvPr>
            <p:cNvSpPr/>
            <p:nvPr/>
          </p:nvSpPr>
          <p:spPr>
            <a:xfrm>
              <a:off x="1130027" y="1463917"/>
              <a:ext cx="4501153" cy="425553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207D92C2-2B58-48F4-9777-2990A90A3AEA}"/>
              </a:ext>
            </a:extLst>
          </p:cNvPr>
          <p:cNvGrpSpPr/>
          <p:nvPr/>
        </p:nvGrpSpPr>
        <p:grpSpPr>
          <a:xfrm>
            <a:off x="5669280" y="1715377"/>
            <a:ext cx="2337073" cy="4255532"/>
            <a:chOff x="5654040" y="1463917"/>
            <a:chExt cx="2337073" cy="4255532"/>
          </a:xfrm>
        </p:grpSpPr>
        <p:pic>
          <p:nvPicPr>
            <p:cNvPr id="6" name="Picture 5">
              <a:extLst>
                <a:ext uri="{FF2B5EF4-FFF2-40B4-BE49-F238E27FC236}">
                  <a16:creationId xmlns:a16="http://schemas.microsoft.com/office/drawing/2014/main" id="{F8AC8D1C-14D6-418C-B11B-22F3E9209C7E}"/>
                </a:ext>
              </a:extLst>
            </p:cNvPr>
            <p:cNvPicPr>
              <a:picLocks noChangeAspect="1"/>
            </p:cNvPicPr>
            <p:nvPr/>
          </p:nvPicPr>
          <p:blipFill rotWithShape="1">
            <a:blip r:embed="rId3"/>
            <a:srcRect l="64338" t="19212" r="4182" b="3859"/>
            <a:stretch/>
          </p:blipFill>
          <p:spPr>
            <a:xfrm>
              <a:off x="5669280" y="1463917"/>
              <a:ext cx="2321833" cy="4255532"/>
            </a:xfrm>
            <a:prstGeom prst="rect">
              <a:avLst/>
            </a:prstGeom>
          </p:spPr>
        </p:pic>
        <p:sp>
          <p:nvSpPr>
            <p:cNvPr id="7" name="Rectangle 6">
              <a:extLst>
                <a:ext uri="{FF2B5EF4-FFF2-40B4-BE49-F238E27FC236}">
                  <a16:creationId xmlns:a16="http://schemas.microsoft.com/office/drawing/2014/main" id="{C5765CFF-C7B3-4515-91E9-D57CE3737E05}"/>
                </a:ext>
              </a:extLst>
            </p:cNvPr>
            <p:cNvSpPr/>
            <p:nvPr/>
          </p:nvSpPr>
          <p:spPr>
            <a:xfrm>
              <a:off x="5654040" y="1463917"/>
              <a:ext cx="2321833" cy="425553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5009C5B1-F5E7-4AB5-B28A-9F2385C5747E}"/>
              </a:ext>
            </a:extLst>
          </p:cNvPr>
          <p:cNvSpPr txBox="1"/>
          <p:nvPr/>
        </p:nvSpPr>
        <p:spPr>
          <a:xfrm>
            <a:off x="2271893" y="1104578"/>
            <a:ext cx="2217420" cy="584775"/>
          </a:xfrm>
          <a:prstGeom prst="rect">
            <a:avLst/>
          </a:prstGeom>
          <a:solidFill>
            <a:schemeClr val="tx1"/>
          </a:solidFill>
        </p:spPr>
        <p:txBody>
          <a:bodyPr wrap="square" rtlCol="0">
            <a:spAutoFit/>
          </a:bodyPr>
          <a:lstStyle/>
          <a:p>
            <a:pPr algn="ctr"/>
            <a:r>
              <a:rPr lang="en-US" b="1" dirty="0" err="1">
                <a:solidFill>
                  <a:schemeClr val="bg1"/>
                </a:solidFill>
                <a:effectLst>
                  <a:outerShdw blurRad="38100" dist="38100" dir="2700000" algn="tl">
                    <a:srgbClr val="000000">
                      <a:alpha val="43137"/>
                    </a:srgbClr>
                  </a:outerShdw>
                </a:effectLst>
              </a:rPr>
              <a:t>tDCS</a:t>
            </a:r>
            <a:r>
              <a:rPr lang="en-US" b="1" dirty="0">
                <a:solidFill>
                  <a:schemeClr val="bg1"/>
                </a:solidFill>
                <a:effectLst>
                  <a:outerShdw blurRad="38100" dist="38100" dir="2700000" algn="tl">
                    <a:srgbClr val="000000">
                      <a:alpha val="43137"/>
                    </a:srgbClr>
                  </a:outerShdw>
                </a:effectLst>
              </a:rPr>
              <a:t> Devices</a:t>
            </a:r>
          </a:p>
          <a:p>
            <a:pPr algn="ctr"/>
            <a:endParaRPr lang="en-US" sz="1400" b="1" dirty="0">
              <a:solidFill>
                <a:schemeClr val="bg1"/>
              </a:solidFill>
              <a:effectLst>
                <a:outerShdw blurRad="38100" dist="38100" dir="2700000" algn="tl">
                  <a:srgbClr val="000000">
                    <a:alpha val="43137"/>
                  </a:srgbClr>
                </a:outerShdw>
              </a:effectLst>
            </a:endParaRPr>
          </a:p>
        </p:txBody>
      </p:sp>
      <p:sp>
        <p:nvSpPr>
          <p:cNvPr id="14" name="TextBox 13">
            <a:extLst>
              <a:ext uri="{FF2B5EF4-FFF2-40B4-BE49-F238E27FC236}">
                <a16:creationId xmlns:a16="http://schemas.microsoft.com/office/drawing/2014/main" id="{BA383015-C7C0-418C-AFFD-A70CE030FF84}"/>
              </a:ext>
            </a:extLst>
          </p:cNvPr>
          <p:cNvSpPr txBox="1"/>
          <p:nvPr/>
        </p:nvSpPr>
        <p:spPr>
          <a:xfrm>
            <a:off x="5820546" y="1104900"/>
            <a:ext cx="2034540" cy="584775"/>
          </a:xfrm>
          <a:prstGeom prst="rect">
            <a:avLst/>
          </a:prstGeom>
          <a:solidFill>
            <a:schemeClr val="tx1"/>
          </a:solidFill>
        </p:spPr>
        <p:txBody>
          <a:bodyPr wrap="square" rtlCol="0">
            <a:spAutoFit/>
          </a:bodyPr>
          <a:lstStyle/>
          <a:p>
            <a:pPr algn="ctr"/>
            <a:r>
              <a:rPr lang="en-US" b="1" dirty="0" err="1">
                <a:solidFill>
                  <a:schemeClr val="bg1"/>
                </a:solidFill>
                <a:effectLst>
                  <a:outerShdw blurRad="38100" dist="38100" dir="2700000" algn="tl">
                    <a:srgbClr val="000000">
                      <a:alpha val="43137"/>
                    </a:srgbClr>
                  </a:outerShdw>
                </a:effectLst>
              </a:rPr>
              <a:t>tCS</a:t>
            </a:r>
            <a:r>
              <a:rPr lang="en-US" b="1" dirty="0">
                <a:solidFill>
                  <a:schemeClr val="bg1"/>
                </a:solidFill>
                <a:effectLst>
                  <a:outerShdw blurRad="38100" dist="38100" dir="2700000" algn="tl">
                    <a:srgbClr val="000000">
                      <a:alpha val="43137"/>
                    </a:srgbClr>
                  </a:outerShdw>
                </a:effectLst>
              </a:rPr>
              <a:t> Device</a:t>
            </a:r>
          </a:p>
          <a:p>
            <a:pPr algn="ctr"/>
            <a:r>
              <a:rPr lang="en-US" sz="1400" b="1" dirty="0" err="1">
                <a:solidFill>
                  <a:schemeClr val="bg1"/>
                </a:solidFill>
                <a:effectLst>
                  <a:outerShdw blurRad="38100" dist="38100" dir="2700000" algn="tl">
                    <a:srgbClr val="000000">
                      <a:alpha val="43137"/>
                    </a:srgbClr>
                  </a:outerShdw>
                </a:effectLst>
              </a:rPr>
              <a:t>tDCS</a:t>
            </a:r>
            <a:r>
              <a:rPr lang="en-US" sz="1400" b="1" dirty="0">
                <a:solidFill>
                  <a:schemeClr val="bg1"/>
                </a:solidFill>
                <a:effectLst>
                  <a:outerShdw blurRad="38100" dist="38100" dir="2700000" algn="tl">
                    <a:srgbClr val="000000">
                      <a:alpha val="43137"/>
                    </a:srgbClr>
                  </a:outerShdw>
                </a:effectLst>
              </a:rPr>
              <a:t>, </a:t>
            </a:r>
            <a:r>
              <a:rPr lang="en-US" sz="1400" b="1" dirty="0" err="1">
                <a:solidFill>
                  <a:schemeClr val="bg1"/>
                </a:solidFill>
                <a:effectLst>
                  <a:outerShdw blurRad="38100" dist="38100" dir="2700000" algn="tl">
                    <a:srgbClr val="000000">
                      <a:alpha val="43137"/>
                    </a:srgbClr>
                  </a:outerShdw>
                </a:effectLst>
              </a:rPr>
              <a:t>tPCS</a:t>
            </a:r>
            <a:r>
              <a:rPr lang="en-US" sz="1400" b="1" dirty="0">
                <a:solidFill>
                  <a:schemeClr val="bg1"/>
                </a:solidFill>
                <a:effectLst>
                  <a:outerShdw blurRad="38100" dist="38100" dir="2700000" algn="tl">
                    <a:srgbClr val="000000">
                      <a:alpha val="43137"/>
                    </a:srgbClr>
                  </a:outerShdw>
                </a:effectLst>
              </a:rPr>
              <a:t>, </a:t>
            </a:r>
            <a:r>
              <a:rPr lang="en-US" sz="1400" b="1" dirty="0" err="1">
                <a:solidFill>
                  <a:schemeClr val="bg1"/>
                </a:solidFill>
                <a:effectLst>
                  <a:outerShdw blurRad="38100" dist="38100" dir="2700000" algn="tl">
                    <a:srgbClr val="000000">
                      <a:alpha val="43137"/>
                    </a:srgbClr>
                  </a:outerShdw>
                </a:effectLst>
              </a:rPr>
              <a:t>tACS</a:t>
            </a:r>
            <a:r>
              <a:rPr lang="en-US" sz="1400" b="1" dirty="0">
                <a:solidFill>
                  <a:schemeClr val="bg1"/>
                </a:solidFill>
                <a:effectLst>
                  <a:outerShdw blurRad="38100" dist="38100" dir="2700000" algn="tl">
                    <a:srgbClr val="000000">
                      <a:alpha val="43137"/>
                    </a:srgbClr>
                  </a:outerShdw>
                </a:effectLst>
              </a:rPr>
              <a:t>, tRNS</a:t>
            </a:r>
          </a:p>
        </p:txBody>
      </p:sp>
    </p:spTree>
    <p:extLst>
      <p:ext uri="{BB962C8B-B14F-4D97-AF65-F5344CB8AC3E}">
        <p14:creationId xmlns:p14="http://schemas.microsoft.com/office/powerpoint/2010/main" val="39375808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194630"/>
            <a:ext cx="8229600" cy="1143000"/>
          </a:xfrm>
          <a:prstGeom prst="rect">
            <a:avLst/>
          </a:prstGeom>
        </p:spPr>
        <p:txBody>
          <a:bodyPr/>
          <a:lstStyle/>
          <a:p>
            <a:pPr lvl="0" algn="ctr">
              <a:spcBef>
                <a:spcPct val="0"/>
              </a:spcBef>
            </a:pPr>
            <a:r>
              <a:rPr lang="en-US" sz="4400" dirty="0"/>
              <a:t>Application Basics of </a:t>
            </a:r>
            <a:r>
              <a:rPr lang="en-US" sz="4400" dirty="0" err="1"/>
              <a:t>tCS</a:t>
            </a:r>
            <a:br>
              <a:rPr kumimoji="0" lang="en-US" sz="4400" b="0" i="0" u="none" strike="noStrike" kern="1200" cap="none" spc="0" normalizeH="0" baseline="0" noProof="0" dirty="0">
                <a:ln>
                  <a:noFill/>
                </a:ln>
                <a:effectLst/>
                <a:uLnTx/>
                <a:uFillTx/>
                <a:latin typeface="+mj-lt"/>
                <a:ea typeface="+mj-ea"/>
                <a:cs typeface="+mj-cs"/>
              </a:rPr>
            </a:br>
            <a:endParaRPr kumimoji="0" lang="en-US" sz="4400" b="0" i="0" u="none" strike="noStrike" kern="1200" cap="none" spc="0" normalizeH="0" baseline="0" noProof="0" dirty="0">
              <a:ln>
                <a:noFill/>
              </a:ln>
              <a:effectLst/>
              <a:uLnTx/>
              <a:uFillTx/>
              <a:latin typeface="+mj-lt"/>
              <a:ea typeface="+mj-ea"/>
              <a:cs typeface="+mj-cs"/>
            </a:endParaRPr>
          </a:p>
        </p:txBody>
      </p:sp>
      <p:sp>
        <p:nvSpPr>
          <p:cNvPr id="2" name="Content Placeholder 1">
            <a:extLst>
              <a:ext uri="{FF2B5EF4-FFF2-40B4-BE49-F238E27FC236}">
                <a16:creationId xmlns:a16="http://schemas.microsoft.com/office/drawing/2014/main" id="{91F6A358-CFDE-46BB-AC0B-1D1C258E643D}"/>
              </a:ext>
            </a:extLst>
          </p:cNvPr>
          <p:cNvSpPr>
            <a:spLocks noGrp="1"/>
          </p:cNvSpPr>
          <p:nvPr>
            <p:ph idx="1"/>
          </p:nvPr>
        </p:nvSpPr>
        <p:spPr>
          <a:xfrm>
            <a:off x="365760" y="1031973"/>
            <a:ext cx="8229600" cy="4820187"/>
          </a:xfrm>
        </p:spPr>
        <p:txBody>
          <a:bodyPr/>
          <a:lstStyle/>
          <a:p>
            <a:r>
              <a:rPr lang="en-US" sz="2400" b="1" dirty="0">
                <a:latin typeface="+mj-lt"/>
                <a:ea typeface="+mj-ea"/>
                <a:cs typeface="+mj-cs"/>
              </a:rPr>
              <a:t>Stimulation Parameters:</a:t>
            </a:r>
          </a:p>
          <a:p>
            <a:pPr>
              <a:buFont typeface="Wingdings" panose="05000000000000000000" pitchFamily="2" charset="2"/>
              <a:buChar char="ü"/>
            </a:pPr>
            <a:r>
              <a:rPr lang="en-US" sz="2400" dirty="0"/>
              <a:t>     Current type: DC or AC</a:t>
            </a:r>
          </a:p>
          <a:p>
            <a:pPr>
              <a:buFont typeface="Wingdings" panose="05000000000000000000" pitchFamily="2" charset="2"/>
              <a:buChar char="ü"/>
            </a:pPr>
            <a:r>
              <a:rPr lang="en-US" sz="2400" dirty="0"/>
              <a:t>     Intensity: &lt; 4mA </a:t>
            </a:r>
          </a:p>
          <a:p>
            <a:pPr>
              <a:buFont typeface="Wingdings" panose="05000000000000000000" pitchFamily="2" charset="2"/>
              <a:buChar char="ü"/>
            </a:pPr>
            <a:r>
              <a:rPr lang="en-US" sz="2400" dirty="0"/>
              <a:t>     Frequency: 0- 640Hz</a:t>
            </a:r>
          </a:p>
          <a:p>
            <a:pPr>
              <a:buFont typeface="Wingdings" panose="05000000000000000000" pitchFamily="2" charset="2"/>
              <a:buChar char="ü"/>
            </a:pPr>
            <a:r>
              <a:rPr lang="en-US" sz="2400" dirty="0"/>
              <a:t>     Duration: &lt; 60 min/ day </a:t>
            </a:r>
          </a:p>
          <a:p>
            <a:pPr>
              <a:buFont typeface="Wingdings" panose="05000000000000000000" pitchFamily="2" charset="2"/>
              <a:buChar char="ü"/>
            </a:pPr>
            <a:r>
              <a:rPr lang="en-US" sz="2400" dirty="0"/>
              <a:t>     Ramp up/ down </a:t>
            </a:r>
          </a:p>
          <a:p>
            <a:pPr marL="0" indent="0">
              <a:buNone/>
            </a:pPr>
            <a:endParaRPr lang="en-US" sz="2400" dirty="0"/>
          </a:p>
          <a:p>
            <a:pPr marL="0" indent="0">
              <a:buNone/>
            </a:pPr>
            <a:r>
              <a:rPr lang="en-US" sz="2400" dirty="0"/>
              <a:t>     </a:t>
            </a:r>
          </a:p>
          <a:p>
            <a:pPr marL="0" indent="0">
              <a:buNone/>
            </a:pPr>
            <a:endParaRPr lang="en-US" sz="2400" dirty="0"/>
          </a:p>
          <a:p>
            <a:endParaRPr lang="en-US" sz="2400" dirty="0"/>
          </a:p>
        </p:txBody>
      </p:sp>
      <p:sp>
        <p:nvSpPr>
          <p:cNvPr id="5" name="TextBox 4">
            <a:extLst>
              <a:ext uri="{FF2B5EF4-FFF2-40B4-BE49-F238E27FC236}">
                <a16:creationId xmlns:a16="http://schemas.microsoft.com/office/drawing/2014/main" id="{3EE610B6-2C1C-4C70-BD84-4174417307A6}"/>
              </a:ext>
            </a:extLst>
          </p:cNvPr>
          <p:cNvSpPr txBox="1"/>
          <p:nvPr/>
        </p:nvSpPr>
        <p:spPr>
          <a:xfrm>
            <a:off x="1246909" y="5852160"/>
            <a:ext cx="6650182" cy="276999"/>
          </a:xfrm>
          <a:prstGeom prst="rect">
            <a:avLst/>
          </a:prstGeom>
          <a:noFill/>
        </p:spPr>
        <p:txBody>
          <a:bodyPr wrap="square" rtlCol="0">
            <a:spAutoFit/>
          </a:bodyPr>
          <a:lstStyle/>
          <a:p>
            <a:pPr algn="ctr"/>
            <a:r>
              <a:rPr lang="en-US" sz="1200" dirty="0" err="1"/>
              <a:t>Antal</a:t>
            </a:r>
            <a:r>
              <a:rPr lang="en-US" sz="1200" dirty="0"/>
              <a:t> et al., Clin </a:t>
            </a:r>
            <a:r>
              <a:rPr lang="en-US" sz="1200" dirty="0" err="1"/>
              <a:t>Neurophysiol</a:t>
            </a:r>
            <a:r>
              <a:rPr lang="en-US" sz="1200" dirty="0"/>
              <a:t>, 2017; DaSilva et al., J Vis </a:t>
            </a:r>
            <a:r>
              <a:rPr lang="en-US" sz="1200" dirty="0" err="1"/>
              <a:t>Exp</a:t>
            </a:r>
            <a:r>
              <a:rPr lang="en-US" sz="1200" dirty="0"/>
              <a:t>, 2011; Woods et al., Clin </a:t>
            </a:r>
            <a:r>
              <a:rPr lang="en-US" sz="1200" dirty="0" err="1"/>
              <a:t>Neurophysiol</a:t>
            </a:r>
            <a:r>
              <a:rPr lang="en-US" sz="1200" dirty="0"/>
              <a:t>, 2016 </a:t>
            </a:r>
          </a:p>
        </p:txBody>
      </p:sp>
    </p:spTree>
    <p:extLst>
      <p:ext uri="{BB962C8B-B14F-4D97-AF65-F5344CB8AC3E}">
        <p14:creationId xmlns:p14="http://schemas.microsoft.com/office/powerpoint/2010/main" val="4780884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194630"/>
            <a:ext cx="8229600" cy="1143000"/>
          </a:xfrm>
          <a:prstGeom prst="rect">
            <a:avLst/>
          </a:prstGeom>
        </p:spPr>
        <p:txBody>
          <a:bodyPr/>
          <a:lstStyle/>
          <a:p>
            <a:pPr lvl="0" algn="ctr">
              <a:spcBef>
                <a:spcPct val="0"/>
              </a:spcBef>
            </a:pPr>
            <a:r>
              <a:rPr lang="en-US" sz="4400" dirty="0"/>
              <a:t>Application Basics of </a:t>
            </a:r>
            <a:r>
              <a:rPr lang="en-US" sz="4400" dirty="0" err="1"/>
              <a:t>tCS</a:t>
            </a:r>
            <a:br>
              <a:rPr kumimoji="0" lang="en-US" sz="4400" b="0" i="0" u="none" strike="noStrike" kern="1200" cap="none" spc="0" normalizeH="0" baseline="0" noProof="0" dirty="0">
                <a:ln>
                  <a:noFill/>
                </a:ln>
                <a:effectLst/>
                <a:uLnTx/>
                <a:uFillTx/>
                <a:latin typeface="+mj-lt"/>
                <a:ea typeface="+mj-ea"/>
                <a:cs typeface="+mj-cs"/>
              </a:rPr>
            </a:br>
            <a:endParaRPr kumimoji="0" lang="en-US" sz="4400" b="0" i="0" u="none" strike="noStrike" kern="1200" cap="none" spc="0" normalizeH="0" baseline="0" noProof="0" dirty="0">
              <a:ln>
                <a:noFill/>
              </a:ln>
              <a:effectLst/>
              <a:uLnTx/>
              <a:uFillTx/>
              <a:latin typeface="+mj-lt"/>
              <a:ea typeface="+mj-ea"/>
              <a:cs typeface="+mj-cs"/>
            </a:endParaRPr>
          </a:p>
        </p:txBody>
      </p:sp>
      <p:sp>
        <p:nvSpPr>
          <p:cNvPr id="2" name="Content Placeholder 1">
            <a:extLst>
              <a:ext uri="{FF2B5EF4-FFF2-40B4-BE49-F238E27FC236}">
                <a16:creationId xmlns:a16="http://schemas.microsoft.com/office/drawing/2014/main" id="{91F6A358-CFDE-46BB-AC0B-1D1C258E643D}"/>
              </a:ext>
            </a:extLst>
          </p:cNvPr>
          <p:cNvSpPr>
            <a:spLocks noGrp="1"/>
          </p:cNvSpPr>
          <p:nvPr>
            <p:ph idx="1"/>
          </p:nvPr>
        </p:nvSpPr>
        <p:spPr>
          <a:xfrm>
            <a:off x="350520" y="1031973"/>
            <a:ext cx="3745345" cy="4820187"/>
          </a:xfrm>
        </p:spPr>
        <p:txBody>
          <a:bodyPr/>
          <a:lstStyle/>
          <a:p>
            <a:r>
              <a:rPr lang="en-US" sz="2400" b="1" dirty="0">
                <a:solidFill>
                  <a:schemeClr val="bg1">
                    <a:lumMod val="65000"/>
                  </a:schemeClr>
                </a:solidFill>
                <a:latin typeface="+mj-lt"/>
                <a:ea typeface="+mj-ea"/>
                <a:cs typeface="+mj-cs"/>
              </a:rPr>
              <a:t>Stimulation Parameters</a:t>
            </a:r>
          </a:p>
          <a:p>
            <a:pPr marL="349250" indent="-349250">
              <a:tabLst>
                <a:tab pos="1081088" algn="l"/>
              </a:tabLst>
            </a:pPr>
            <a:r>
              <a:rPr lang="en-US" sz="2400" b="1" dirty="0"/>
              <a:t>Adverse Effects:</a:t>
            </a:r>
          </a:p>
          <a:p>
            <a:pPr marL="625475">
              <a:buFont typeface="Wingdings" panose="05000000000000000000" pitchFamily="2" charset="2"/>
              <a:buChar char="ü"/>
              <a:tabLst>
                <a:tab pos="1081088" algn="l"/>
              </a:tabLst>
            </a:pPr>
            <a:r>
              <a:rPr lang="en-US" sz="2400" dirty="0"/>
              <a:t>Itching</a:t>
            </a:r>
          </a:p>
          <a:p>
            <a:pPr marL="625475">
              <a:buFont typeface="Wingdings" panose="05000000000000000000" pitchFamily="2" charset="2"/>
              <a:buChar char="ü"/>
              <a:tabLst>
                <a:tab pos="1081088" algn="l"/>
              </a:tabLst>
            </a:pPr>
            <a:r>
              <a:rPr lang="en-US" sz="2400" dirty="0"/>
              <a:t>Tingling</a:t>
            </a:r>
          </a:p>
          <a:p>
            <a:pPr marL="625475">
              <a:buFont typeface="Wingdings" panose="05000000000000000000" pitchFamily="2" charset="2"/>
              <a:buChar char="ü"/>
              <a:tabLst>
                <a:tab pos="1081088" algn="l"/>
              </a:tabLst>
            </a:pPr>
            <a:r>
              <a:rPr lang="en-US" sz="2400" dirty="0"/>
              <a:t>Headache</a:t>
            </a:r>
          </a:p>
          <a:p>
            <a:pPr marL="625475">
              <a:buFont typeface="Wingdings" panose="05000000000000000000" pitchFamily="2" charset="2"/>
              <a:buChar char="ü"/>
              <a:tabLst>
                <a:tab pos="1081088" algn="l"/>
              </a:tabLst>
            </a:pPr>
            <a:r>
              <a:rPr lang="en-US" sz="2400" dirty="0"/>
              <a:t>Discomfort</a:t>
            </a:r>
          </a:p>
          <a:p>
            <a:pPr marL="625475">
              <a:buFont typeface="Wingdings" panose="05000000000000000000" pitchFamily="2" charset="2"/>
              <a:buChar char="ü"/>
              <a:tabLst>
                <a:tab pos="1081088" algn="l"/>
              </a:tabLst>
            </a:pPr>
            <a:r>
              <a:rPr lang="en-US" sz="2400" dirty="0"/>
              <a:t>Burning Sensations</a:t>
            </a:r>
          </a:p>
          <a:p>
            <a:pPr marL="625475">
              <a:buFont typeface="Wingdings" panose="05000000000000000000" pitchFamily="2" charset="2"/>
              <a:buChar char="ü"/>
              <a:tabLst>
                <a:tab pos="1081088" algn="l"/>
              </a:tabLst>
            </a:pPr>
            <a:r>
              <a:rPr lang="en-US" sz="2400" dirty="0"/>
              <a:t>Skin redness </a:t>
            </a:r>
          </a:p>
          <a:p>
            <a:pPr marL="625475">
              <a:buFont typeface="Wingdings" panose="05000000000000000000" pitchFamily="2" charset="2"/>
              <a:buChar char="ü"/>
              <a:tabLst>
                <a:tab pos="1081088" algn="l"/>
              </a:tabLst>
            </a:pPr>
            <a:r>
              <a:rPr lang="en-US" sz="2400" dirty="0"/>
              <a:t>Mild fatigue</a:t>
            </a:r>
          </a:p>
          <a:p>
            <a:pPr marL="625475">
              <a:buFont typeface="Wingdings" panose="05000000000000000000" pitchFamily="2" charset="2"/>
              <a:buChar char="ü"/>
              <a:tabLst>
                <a:tab pos="1081088" algn="l"/>
              </a:tabLst>
            </a:pPr>
            <a:r>
              <a:rPr lang="en-US" sz="2400" dirty="0"/>
              <a:t>Skin burns</a:t>
            </a:r>
          </a:p>
          <a:p>
            <a:endParaRPr lang="en-US" sz="2400" dirty="0"/>
          </a:p>
          <a:p>
            <a:pPr marL="0" indent="0">
              <a:buNone/>
            </a:pPr>
            <a:r>
              <a:rPr lang="en-US" sz="2400" dirty="0"/>
              <a:t>     </a:t>
            </a:r>
          </a:p>
          <a:p>
            <a:pPr marL="0" indent="0">
              <a:buNone/>
            </a:pPr>
            <a:endParaRPr lang="en-US" sz="2400" dirty="0"/>
          </a:p>
          <a:p>
            <a:pPr marL="0" indent="0">
              <a:buNone/>
            </a:pPr>
            <a:endParaRPr lang="en-US" sz="2400" dirty="0"/>
          </a:p>
        </p:txBody>
      </p:sp>
      <p:sp>
        <p:nvSpPr>
          <p:cNvPr id="5" name="TextBox 4">
            <a:extLst>
              <a:ext uri="{FF2B5EF4-FFF2-40B4-BE49-F238E27FC236}">
                <a16:creationId xmlns:a16="http://schemas.microsoft.com/office/drawing/2014/main" id="{94C3BAD1-0073-4F60-9021-DC19F448317B}"/>
              </a:ext>
            </a:extLst>
          </p:cNvPr>
          <p:cNvSpPr txBox="1"/>
          <p:nvPr/>
        </p:nvSpPr>
        <p:spPr>
          <a:xfrm>
            <a:off x="429029" y="5852160"/>
            <a:ext cx="8285942" cy="276999"/>
          </a:xfrm>
          <a:prstGeom prst="rect">
            <a:avLst/>
          </a:prstGeom>
          <a:noFill/>
        </p:spPr>
        <p:txBody>
          <a:bodyPr wrap="square" rtlCol="0">
            <a:spAutoFit/>
          </a:bodyPr>
          <a:lstStyle/>
          <a:p>
            <a:pPr algn="ctr"/>
            <a:r>
              <a:rPr lang="en-US" sz="1200" dirty="0" err="1"/>
              <a:t>Antal</a:t>
            </a:r>
            <a:r>
              <a:rPr lang="en-US" sz="1200" dirty="0"/>
              <a:t> et al., Clin </a:t>
            </a:r>
            <a:r>
              <a:rPr lang="en-US" sz="1200" dirty="0" err="1"/>
              <a:t>Neurophysiol</a:t>
            </a:r>
            <a:r>
              <a:rPr lang="en-US" sz="1200" dirty="0"/>
              <a:t>, 2017; DaSilva et al., J Vis </a:t>
            </a:r>
            <a:r>
              <a:rPr lang="en-US" sz="1200" dirty="0" err="1"/>
              <a:t>Exp</a:t>
            </a:r>
            <a:r>
              <a:rPr lang="en-US" sz="1200" dirty="0"/>
              <a:t>, 2011; Woods et al., Clin </a:t>
            </a:r>
            <a:r>
              <a:rPr lang="en-US" sz="1200" dirty="0" err="1"/>
              <a:t>Neurophysiol</a:t>
            </a:r>
            <a:r>
              <a:rPr lang="en-US" sz="1200" dirty="0"/>
              <a:t>, 2016 </a:t>
            </a:r>
          </a:p>
        </p:txBody>
      </p:sp>
      <p:pic>
        <p:nvPicPr>
          <p:cNvPr id="7" name="Picture 6">
            <a:extLst>
              <a:ext uri="{FF2B5EF4-FFF2-40B4-BE49-F238E27FC236}">
                <a16:creationId xmlns:a16="http://schemas.microsoft.com/office/drawing/2014/main" id="{EE6D91FD-7472-45A5-BE17-034ADCF7811C}"/>
              </a:ext>
            </a:extLst>
          </p:cNvPr>
          <p:cNvPicPr>
            <a:picLocks noChangeAspect="1"/>
          </p:cNvPicPr>
          <p:nvPr/>
        </p:nvPicPr>
        <p:blipFill>
          <a:blip r:embed="rId3"/>
          <a:stretch>
            <a:fillRect/>
          </a:stretch>
        </p:blipFill>
        <p:spPr>
          <a:xfrm>
            <a:off x="3866062" y="1871140"/>
            <a:ext cx="4820738" cy="3115719"/>
          </a:xfrm>
          <a:prstGeom prst="rect">
            <a:avLst/>
          </a:prstGeom>
        </p:spPr>
      </p:pic>
      <p:sp>
        <p:nvSpPr>
          <p:cNvPr id="10" name="TextBox 9">
            <a:extLst>
              <a:ext uri="{FF2B5EF4-FFF2-40B4-BE49-F238E27FC236}">
                <a16:creationId xmlns:a16="http://schemas.microsoft.com/office/drawing/2014/main" id="{8C139ECA-4538-49EE-A27D-71C7DA98140B}"/>
              </a:ext>
            </a:extLst>
          </p:cNvPr>
          <p:cNvSpPr txBox="1"/>
          <p:nvPr/>
        </p:nvSpPr>
        <p:spPr>
          <a:xfrm>
            <a:off x="4477114" y="4986859"/>
            <a:ext cx="4009938" cy="276999"/>
          </a:xfrm>
          <a:prstGeom prst="rect">
            <a:avLst/>
          </a:prstGeom>
          <a:noFill/>
        </p:spPr>
        <p:txBody>
          <a:bodyPr wrap="square" rtlCol="0">
            <a:spAutoFit/>
          </a:bodyPr>
          <a:lstStyle/>
          <a:p>
            <a:r>
              <a:rPr lang="en-US" sz="1200" dirty="0"/>
              <a:t>(Adapted from </a:t>
            </a:r>
            <a:r>
              <a:rPr lang="en-US" sz="1200" dirty="0" err="1"/>
              <a:t>Brunoni</a:t>
            </a:r>
            <a:r>
              <a:rPr lang="en-US" sz="1200" dirty="0"/>
              <a:t> et al.,  Brain </a:t>
            </a:r>
            <a:r>
              <a:rPr lang="en-US" sz="1200" dirty="0" err="1"/>
              <a:t>Stimul</a:t>
            </a:r>
            <a:r>
              <a:rPr lang="en-US" sz="1200" dirty="0"/>
              <a:t>, 2011)</a:t>
            </a:r>
          </a:p>
        </p:txBody>
      </p:sp>
      <p:grpSp>
        <p:nvGrpSpPr>
          <p:cNvPr id="22" name="Group 21">
            <a:extLst>
              <a:ext uri="{FF2B5EF4-FFF2-40B4-BE49-F238E27FC236}">
                <a16:creationId xmlns:a16="http://schemas.microsoft.com/office/drawing/2014/main" id="{B57E2D1F-8CA0-4F5F-80C0-5DD08C205527}"/>
              </a:ext>
            </a:extLst>
          </p:cNvPr>
          <p:cNvGrpSpPr/>
          <p:nvPr/>
        </p:nvGrpSpPr>
        <p:grpSpPr>
          <a:xfrm>
            <a:off x="3446471" y="1452520"/>
            <a:ext cx="5730869" cy="4318414"/>
            <a:chOff x="3446471" y="1452520"/>
            <a:chExt cx="5730869" cy="4318414"/>
          </a:xfrm>
        </p:grpSpPr>
        <p:grpSp>
          <p:nvGrpSpPr>
            <p:cNvPr id="17" name="Group 16">
              <a:extLst>
                <a:ext uri="{FF2B5EF4-FFF2-40B4-BE49-F238E27FC236}">
                  <a16:creationId xmlns:a16="http://schemas.microsoft.com/office/drawing/2014/main" id="{733B8B42-4C83-450D-A7A0-C499789951DF}"/>
                </a:ext>
              </a:extLst>
            </p:cNvPr>
            <p:cNvGrpSpPr/>
            <p:nvPr/>
          </p:nvGrpSpPr>
          <p:grpSpPr>
            <a:xfrm>
              <a:off x="3446471" y="3709778"/>
              <a:ext cx="2960025" cy="2061156"/>
              <a:chOff x="3839248" y="3730188"/>
              <a:chExt cx="3188896" cy="2125061"/>
            </a:xfrm>
          </p:grpSpPr>
          <p:pic>
            <p:nvPicPr>
              <p:cNvPr id="13" name="Picture 12">
                <a:extLst>
                  <a:ext uri="{FF2B5EF4-FFF2-40B4-BE49-F238E27FC236}">
                    <a16:creationId xmlns:a16="http://schemas.microsoft.com/office/drawing/2014/main" id="{7855452B-CF11-40F0-BAAB-8B79C8B5DDF5}"/>
                  </a:ext>
                </a:extLst>
              </p:cNvPr>
              <p:cNvPicPr>
                <a:picLocks noChangeAspect="1"/>
              </p:cNvPicPr>
              <p:nvPr/>
            </p:nvPicPr>
            <p:blipFill>
              <a:blip r:embed="rId4"/>
              <a:stretch>
                <a:fillRect/>
              </a:stretch>
            </p:blipFill>
            <p:spPr>
              <a:xfrm>
                <a:off x="3966172" y="3730188"/>
                <a:ext cx="2935050" cy="2125061"/>
              </a:xfrm>
              <a:prstGeom prst="rect">
                <a:avLst/>
              </a:prstGeom>
            </p:spPr>
          </p:pic>
          <p:sp>
            <p:nvSpPr>
              <p:cNvPr id="16" name="TextBox 15">
                <a:extLst>
                  <a:ext uri="{FF2B5EF4-FFF2-40B4-BE49-F238E27FC236}">
                    <a16:creationId xmlns:a16="http://schemas.microsoft.com/office/drawing/2014/main" id="{904BA71E-CF11-493D-B96E-D5A0002D6230}"/>
                  </a:ext>
                </a:extLst>
              </p:cNvPr>
              <p:cNvSpPr txBox="1"/>
              <p:nvPr/>
            </p:nvSpPr>
            <p:spPr>
              <a:xfrm>
                <a:off x="3839248" y="5600272"/>
                <a:ext cx="3188896" cy="253855"/>
              </a:xfrm>
              <a:prstGeom prst="rect">
                <a:avLst/>
              </a:prstGeom>
              <a:noFill/>
            </p:spPr>
            <p:txBody>
              <a:bodyPr wrap="square" rtlCol="0">
                <a:spAutoFit/>
              </a:bodyPr>
              <a:lstStyle/>
              <a:p>
                <a:pPr algn="ctr"/>
                <a:r>
                  <a:rPr lang="en-US" sz="1000" b="1" dirty="0">
                    <a:solidFill>
                      <a:schemeClr val="bg1"/>
                    </a:solidFill>
                  </a:rPr>
                  <a:t>(Adapted from </a:t>
                </a:r>
                <a:r>
                  <a:rPr lang="en-US" sz="1000" b="1" dirty="0" err="1">
                    <a:solidFill>
                      <a:schemeClr val="bg1"/>
                    </a:solidFill>
                  </a:rPr>
                  <a:t>Neus</a:t>
                </a:r>
                <a:r>
                  <a:rPr lang="en-US" sz="1000" b="1" dirty="0">
                    <a:solidFill>
                      <a:schemeClr val="bg1"/>
                    </a:solidFill>
                  </a:rPr>
                  <a:t> et al., Brain </a:t>
                </a:r>
                <a:r>
                  <a:rPr lang="en-US" sz="1000" b="1" dirty="0" err="1">
                    <a:solidFill>
                      <a:schemeClr val="bg1"/>
                    </a:solidFill>
                  </a:rPr>
                  <a:t>Stimul</a:t>
                </a:r>
                <a:r>
                  <a:rPr lang="en-US" sz="1000" b="1" dirty="0">
                    <a:solidFill>
                      <a:schemeClr val="bg1"/>
                    </a:solidFill>
                  </a:rPr>
                  <a:t>, 2014)</a:t>
                </a:r>
              </a:p>
            </p:txBody>
          </p:sp>
        </p:grpSp>
        <p:grpSp>
          <p:nvGrpSpPr>
            <p:cNvPr id="18" name="Group 17">
              <a:extLst>
                <a:ext uri="{FF2B5EF4-FFF2-40B4-BE49-F238E27FC236}">
                  <a16:creationId xmlns:a16="http://schemas.microsoft.com/office/drawing/2014/main" id="{F59A51BF-D7D8-410F-BB24-208E7FF7BDAE}"/>
                </a:ext>
              </a:extLst>
            </p:cNvPr>
            <p:cNvGrpSpPr/>
            <p:nvPr/>
          </p:nvGrpSpPr>
          <p:grpSpPr>
            <a:xfrm>
              <a:off x="6214540" y="2660196"/>
              <a:ext cx="2962800" cy="2065421"/>
              <a:chOff x="6372889" y="1361256"/>
              <a:chExt cx="2962800" cy="2065421"/>
            </a:xfrm>
          </p:grpSpPr>
          <p:pic>
            <p:nvPicPr>
              <p:cNvPr id="15" name="Picture 14">
                <a:extLst>
                  <a:ext uri="{FF2B5EF4-FFF2-40B4-BE49-F238E27FC236}">
                    <a16:creationId xmlns:a16="http://schemas.microsoft.com/office/drawing/2014/main" id="{7B8BA1BF-0E9B-4E4A-8D40-D2EAF77E70E7}"/>
                  </a:ext>
                </a:extLst>
              </p:cNvPr>
              <p:cNvPicPr>
                <a:picLocks noChangeAspect="1"/>
              </p:cNvPicPr>
              <p:nvPr/>
            </p:nvPicPr>
            <p:blipFill>
              <a:blip r:embed="rId5"/>
              <a:stretch>
                <a:fillRect/>
              </a:stretch>
            </p:blipFill>
            <p:spPr>
              <a:xfrm>
                <a:off x="6481413" y="1361256"/>
                <a:ext cx="2745753" cy="2061155"/>
              </a:xfrm>
              <a:prstGeom prst="rect">
                <a:avLst/>
              </a:prstGeom>
            </p:spPr>
          </p:pic>
          <p:sp>
            <p:nvSpPr>
              <p:cNvPr id="19" name="TextBox 18">
                <a:extLst>
                  <a:ext uri="{FF2B5EF4-FFF2-40B4-BE49-F238E27FC236}">
                    <a16:creationId xmlns:a16="http://schemas.microsoft.com/office/drawing/2014/main" id="{6E766330-2E67-40F1-8C66-EB0D61157377}"/>
                  </a:ext>
                </a:extLst>
              </p:cNvPr>
              <p:cNvSpPr txBox="1"/>
              <p:nvPr/>
            </p:nvSpPr>
            <p:spPr>
              <a:xfrm>
                <a:off x="6372889" y="3180456"/>
                <a:ext cx="2962800" cy="246221"/>
              </a:xfrm>
              <a:prstGeom prst="rect">
                <a:avLst/>
              </a:prstGeom>
              <a:noFill/>
            </p:spPr>
            <p:txBody>
              <a:bodyPr wrap="square" rtlCol="0">
                <a:spAutoFit/>
              </a:bodyPr>
              <a:lstStyle/>
              <a:p>
                <a:pPr algn="ctr"/>
                <a:r>
                  <a:rPr lang="en-US" sz="1000" b="1" dirty="0">
                    <a:solidFill>
                      <a:schemeClr val="bg1"/>
                    </a:solidFill>
                  </a:rPr>
                  <a:t>Adapted from Palm et al., Brain </a:t>
                </a:r>
                <a:r>
                  <a:rPr lang="en-US" sz="1000" b="1" dirty="0" err="1">
                    <a:solidFill>
                      <a:schemeClr val="bg1"/>
                    </a:solidFill>
                  </a:rPr>
                  <a:t>Stimul</a:t>
                </a:r>
                <a:r>
                  <a:rPr lang="en-US" sz="1000" b="1" dirty="0">
                    <a:solidFill>
                      <a:schemeClr val="bg1"/>
                    </a:solidFill>
                  </a:rPr>
                  <a:t>, 2008)</a:t>
                </a:r>
              </a:p>
            </p:txBody>
          </p:sp>
        </p:grpSp>
        <p:grpSp>
          <p:nvGrpSpPr>
            <p:cNvPr id="20" name="Group 19">
              <a:extLst>
                <a:ext uri="{FF2B5EF4-FFF2-40B4-BE49-F238E27FC236}">
                  <a16:creationId xmlns:a16="http://schemas.microsoft.com/office/drawing/2014/main" id="{04D05D1A-F3A1-420D-8A46-D8FCC977237D}"/>
                </a:ext>
              </a:extLst>
            </p:cNvPr>
            <p:cNvGrpSpPr/>
            <p:nvPr/>
          </p:nvGrpSpPr>
          <p:grpSpPr>
            <a:xfrm>
              <a:off x="3489746" y="1452520"/>
              <a:ext cx="2853691" cy="2177332"/>
              <a:chOff x="3754200" y="1452520"/>
              <a:chExt cx="3094076" cy="2201288"/>
            </a:xfrm>
          </p:grpSpPr>
          <p:pic>
            <p:nvPicPr>
              <p:cNvPr id="14" name="Picture 13">
                <a:extLst>
                  <a:ext uri="{FF2B5EF4-FFF2-40B4-BE49-F238E27FC236}">
                    <a16:creationId xmlns:a16="http://schemas.microsoft.com/office/drawing/2014/main" id="{0AC2860E-4953-4D98-9611-70136CCCFD44}"/>
                  </a:ext>
                </a:extLst>
              </p:cNvPr>
              <p:cNvPicPr>
                <a:picLocks noChangeAspect="1"/>
              </p:cNvPicPr>
              <p:nvPr/>
            </p:nvPicPr>
            <p:blipFill>
              <a:blip r:embed="rId6"/>
              <a:stretch>
                <a:fillRect/>
              </a:stretch>
            </p:blipFill>
            <p:spPr>
              <a:xfrm>
                <a:off x="3833712" y="1452520"/>
                <a:ext cx="2935050" cy="2201288"/>
              </a:xfrm>
              <a:prstGeom prst="rect">
                <a:avLst/>
              </a:prstGeom>
            </p:spPr>
          </p:pic>
          <p:sp>
            <p:nvSpPr>
              <p:cNvPr id="21" name="TextBox 20">
                <a:extLst>
                  <a:ext uri="{FF2B5EF4-FFF2-40B4-BE49-F238E27FC236}">
                    <a16:creationId xmlns:a16="http://schemas.microsoft.com/office/drawing/2014/main" id="{6B8DD085-23CF-4FE6-A4F1-2ED17A6490C5}"/>
                  </a:ext>
                </a:extLst>
              </p:cNvPr>
              <p:cNvSpPr txBox="1"/>
              <p:nvPr/>
            </p:nvSpPr>
            <p:spPr>
              <a:xfrm>
                <a:off x="3754200" y="3368242"/>
                <a:ext cx="3094076" cy="248930"/>
              </a:xfrm>
              <a:prstGeom prst="rect">
                <a:avLst/>
              </a:prstGeom>
              <a:noFill/>
            </p:spPr>
            <p:txBody>
              <a:bodyPr wrap="square" rtlCol="0">
                <a:spAutoFit/>
              </a:bodyPr>
              <a:lstStyle/>
              <a:p>
                <a:pPr algn="ctr"/>
                <a:r>
                  <a:rPr lang="en-US" sz="1000" b="1" dirty="0">
                    <a:solidFill>
                      <a:schemeClr val="bg1"/>
                    </a:solidFill>
                  </a:rPr>
                  <a:t>(Adapted from Wang et al., Brain </a:t>
                </a:r>
                <a:r>
                  <a:rPr lang="en-US" sz="1000" b="1" dirty="0" err="1">
                    <a:solidFill>
                      <a:schemeClr val="bg1"/>
                    </a:solidFill>
                  </a:rPr>
                  <a:t>Stimul</a:t>
                </a:r>
                <a:r>
                  <a:rPr lang="en-US" sz="1000" b="1" dirty="0">
                    <a:solidFill>
                      <a:schemeClr val="bg1"/>
                    </a:solidFill>
                  </a:rPr>
                  <a:t>, 2015)</a:t>
                </a:r>
              </a:p>
            </p:txBody>
          </p:sp>
        </p:grpSp>
      </p:grpSp>
      <p:grpSp>
        <p:nvGrpSpPr>
          <p:cNvPr id="29" name="Group 28">
            <a:extLst>
              <a:ext uri="{FF2B5EF4-FFF2-40B4-BE49-F238E27FC236}">
                <a16:creationId xmlns:a16="http://schemas.microsoft.com/office/drawing/2014/main" id="{95134F5E-13F3-4D71-8E41-B510807E008C}"/>
              </a:ext>
            </a:extLst>
          </p:cNvPr>
          <p:cNvGrpSpPr/>
          <p:nvPr/>
        </p:nvGrpSpPr>
        <p:grpSpPr>
          <a:xfrm>
            <a:off x="4191553" y="1113120"/>
            <a:ext cx="4136517" cy="4446742"/>
            <a:chOff x="4191553" y="1113120"/>
            <a:chExt cx="4136517" cy="4446742"/>
          </a:xfrm>
        </p:grpSpPr>
        <p:grpSp>
          <p:nvGrpSpPr>
            <p:cNvPr id="25" name="Group 24">
              <a:extLst>
                <a:ext uri="{FF2B5EF4-FFF2-40B4-BE49-F238E27FC236}">
                  <a16:creationId xmlns:a16="http://schemas.microsoft.com/office/drawing/2014/main" id="{7D2B08C5-43C1-47B6-9378-DA6A249328EA}"/>
                </a:ext>
              </a:extLst>
            </p:cNvPr>
            <p:cNvGrpSpPr/>
            <p:nvPr/>
          </p:nvGrpSpPr>
          <p:grpSpPr>
            <a:xfrm>
              <a:off x="4191553" y="1113120"/>
              <a:ext cx="4041790" cy="4446742"/>
              <a:chOff x="4191553" y="1113120"/>
              <a:chExt cx="4041790" cy="4446742"/>
            </a:xfrm>
          </p:grpSpPr>
          <p:pic>
            <p:nvPicPr>
              <p:cNvPr id="24" name="Picture 23">
                <a:extLst>
                  <a:ext uri="{FF2B5EF4-FFF2-40B4-BE49-F238E27FC236}">
                    <a16:creationId xmlns:a16="http://schemas.microsoft.com/office/drawing/2014/main" id="{8A19200F-E21F-4CB2-86C4-60CAA98D1613}"/>
                  </a:ext>
                </a:extLst>
              </p:cNvPr>
              <p:cNvPicPr>
                <a:picLocks noChangeAspect="1"/>
              </p:cNvPicPr>
              <p:nvPr/>
            </p:nvPicPr>
            <p:blipFill rotWithShape="1">
              <a:blip r:embed="rId7"/>
              <a:srcRect t="66475"/>
              <a:stretch/>
            </p:blipFill>
            <p:spPr>
              <a:xfrm>
                <a:off x="4194022" y="1113120"/>
                <a:ext cx="1996505" cy="2198037"/>
              </a:xfrm>
              <a:prstGeom prst="rect">
                <a:avLst/>
              </a:prstGeom>
            </p:spPr>
          </p:pic>
          <p:pic>
            <p:nvPicPr>
              <p:cNvPr id="26" name="Picture 25">
                <a:extLst>
                  <a:ext uri="{FF2B5EF4-FFF2-40B4-BE49-F238E27FC236}">
                    <a16:creationId xmlns:a16="http://schemas.microsoft.com/office/drawing/2014/main" id="{AC2780DD-62A3-44F2-A1E6-5CBCEE08A360}"/>
                  </a:ext>
                </a:extLst>
              </p:cNvPr>
              <p:cNvPicPr>
                <a:picLocks noChangeAspect="1"/>
              </p:cNvPicPr>
              <p:nvPr/>
            </p:nvPicPr>
            <p:blipFill rotWithShape="1">
              <a:blip r:embed="rId7"/>
              <a:srcRect t="33228" b="33736"/>
              <a:stretch/>
            </p:blipFill>
            <p:spPr>
              <a:xfrm>
                <a:off x="6236838" y="2107259"/>
                <a:ext cx="1996505" cy="2086492"/>
              </a:xfrm>
              <a:prstGeom prst="rect">
                <a:avLst/>
              </a:prstGeom>
            </p:spPr>
          </p:pic>
          <p:pic>
            <p:nvPicPr>
              <p:cNvPr id="27" name="Picture 26">
                <a:extLst>
                  <a:ext uri="{FF2B5EF4-FFF2-40B4-BE49-F238E27FC236}">
                    <a16:creationId xmlns:a16="http://schemas.microsoft.com/office/drawing/2014/main" id="{52A6DF1B-C9D9-4593-9E6A-AC5A0702CFA6}"/>
                  </a:ext>
                </a:extLst>
              </p:cNvPr>
              <p:cNvPicPr>
                <a:picLocks noChangeAspect="1"/>
              </p:cNvPicPr>
              <p:nvPr/>
            </p:nvPicPr>
            <p:blipFill rotWithShape="1">
              <a:blip r:embed="rId7"/>
              <a:srcRect b="66494"/>
              <a:stretch/>
            </p:blipFill>
            <p:spPr>
              <a:xfrm>
                <a:off x="4191553" y="3361272"/>
                <a:ext cx="1996505" cy="2198590"/>
              </a:xfrm>
              <a:prstGeom prst="rect">
                <a:avLst/>
              </a:prstGeom>
            </p:spPr>
          </p:pic>
        </p:grpSp>
        <p:sp>
          <p:nvSpPr>
            <p:cNvPr id="28" name="TextBox 27">
              <a:extLst>
                <a:ext uri="{FF2B5EF4-FFF2-40B4-BE49-F238E27FC236}">
                  <a16:creationId xmlns:a16="http://schemas.microsoft.com/office/drawing/2014/main" id="{C57216A1-CCB6-4CBF-9C5B-64FE70D37C63}"/>
                </a:ext>
              </a:extLst>
            </p:cNvPr>
            <p:cNvSpPr txBox="1"/>
            <p:nvPr/>
          </p:nvSpPr>
          <p:spPr>
            <a:xfrm>
              <a:off x="6247513" y="4192489"/>
              <a:ext cx="2080557" cy="461665"/>
            </a:xfrm>
            <a:prstGeom prst="rect">
              <a:avLst/>
            </a:prstGeom>
            <a:noFill/>
          </p:spPr>
          <p:txBody>
            <a:bodyPr wrap="square" rtlCol="0">
              <a:spAutoFit/>
            </a:bodyPr>
            <a:lstStyle/>
            <a:p>
              <a:r>
                <a:rPr lang="en-US" sz="1200" dirty="0"/>
                <a:t>(Adapted from </a:t>
              </a:r>
              <a:r>
                <a:rPr lang="en-US" sz="1200" dirty="0" err="1"/>
                <a:t>Ezquerro</a:t>
              </a:r>
              <a:r>
                <a:rPr lang="en-US" sz="1200" dirty="0"/>
                <a:t> et al., Neuromodulation, 2016)</a:t>
              </a:r>
            </a:p>
          </p:txBody>
        </p:sp>
      </p:grpSp>
    </p:spTree>
    <p:extLst>
      <p:ext uri="{BB962C8B-B14F-4D97-AF65-F5344CB8AC3E}">
        <p14:creationId xmlns:p14="http://schemas.microsoft.com/office/powerpoint/2010/main" val="3738458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 presetClass="entr" presetSubtype="0" fill="hold" nodeType="withEffect">
                                  <p:stCondLst>
                                    <p:cond delay="50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75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130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200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280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10"/>
                                        </p:tgtEl>
                                      </p:cBhvr>
                                    </p:animEffect>
                                    <p:set>
                                      <p:cBhvr>
                                        <p:cTn id="28" dur="1" fill="hold">
                                          <p:stCondLst>
                                            <p:cond delay="499"/>
                                          </p:stCondLst>
                                        </p:cTn>
                                        <p:tgtEl>
                                          <p:spTgt spid="10"/>
                                        </p:tgtEl>
                                        <p:attrNameLst>
                                          <p:attrName>style.visibility</p:attrName>
                                        </p:attrNameLst>
                                      </p:cBhvr>
                                      <p:to>
                                        <p:strVal val="hidden"/>
                                      </p:to>
                                    </p:set>
                                  </p:childTnLst>
                                </p:cTn>
                              </p:par>
                            </p:childTnLst>
                          </p:cTn>
                        </p:par>
                        <p:par>
                          <p:cTn id="29" fill="hold">
                            <p:stCondLst>
                              <p:cond delay="500"/>
                            </p:stCondLst>
                            <p:childTnLst>
                              <p:par>
                                <p:cTn id="30" presetID="1" presetClass="entr" presetSubtype="0" fill="hold" nodeType="after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childTnLst>
                                </p:cTn>
                              </p:par>
                              <p:par>
                                <p:cTn id="32" presetID="10" presetClass="entr" presetSubtype="0" fill="hold"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par>
                                <p:cTn id="39" presetID="10" presetClass="exit" presetSubtype="0" fill="hold" nodeType="withEffect">
                                  <p:stCondLst>
                                    <p:cond delay="0"/>
                                  </p:stCondLst>
                                  <p:childTnLst>
                                    <p:animEffect transition="out" filter="fade">
                                      <p:cBhvr>
                                        <p:cTn id="40" dur="500"/>
                                        <p:tgtEl>
                                          <p:spTgt spid="29"/>
                                        </p:tgtEl>
                                      </p:cBhvr>
                                    </p:animEffect>
                                    <p:set>
                                      <p:cBhvr>
                                        <p:cTn id="41" dur="1" fill="hold">
                                          <p:stCondLst>
                                            <p:cond delay="499"/>
                                          </p:stCondLst>
                                        </p:cTn>
                                        <p:tgtEl>
                                          <p:spTgt spid="29"/>
                                        </p:tgtEl>
                                        <p:attrNameLst>
                                          <p:attrName>style.visibility</p:attrName>
                                        </p:attrNameLst>
                                      </p:cBhvr>
                                      <p:to>
                                        <p:strVal val="hidden"/>
                                      </p:to>
                                    </p:set>
                                  </p:childTnLst>
                                </p:cTn>
                              </p:par>
                            </p:childTnLst>
                          </p:cTn>
                        </p:par>
                        <p:par>
                          <p:cTn id="42" fill="hold">
                            <p:stCondLst>
                              <p:cond delay="500"/>
                            </p:stCondLst>
                            <p:childTnLst>
                              <p:par>
                                <p:cTn id="43" presetID="1" presetClass="entr" presetSubtype="0" fill="hold" nodeType="afterEffect">
                                  <p:stCondLst>
                                    <p:cond delay="700"/>
                                  </p:stCondLst>
                                  <p:childTnLst>
                                    <p:set>
                                      <p:cBhvr>
                                        <p:cTn id="44" dur="1" fill="hold">
                                          <p:stCondLst>
                                            <p:cond delay="0"/>
                                          </p:stCondLst>
                                        </p:cTn>
                                        <p:tgtEl>
                                          <p:spTgt spid="2">
                                            <p:txEl>
                                              <p:pRg st="9" end="9"/>
                                            </p:txEl>
                                          </p:spTgt>
                                        </p:tgtEl>
                                        <p:attrNameLst>
                                          <p:attrName>style.visibility</p:attrName>
                                        </p:attrNameLst>
                                      </p:cBhvr>
                                      <p:to>
                                        <p:strVal val="visible"/>
                                      </p:to>
                                    </p:set>
                                  </p:childTnLst>
                                </p:cTn>
                              </p:par>
                              <p:par>
                                <p:cTn id="45" presetID="10" presetClass="entr" presetSubtype="0" fill="hold" nodeType="withEffect">
                                  <p:stCondLst>
                                    <p:cond delay="70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194630"/>
            <a:ext cx="8229600" cy="1143000"/>
          </a:xfrm>
          <a:prstGeom prst="rect">
            <a:avLst/>
          </a:prstGeom>
        </p:spPr>
        <p:txBody>
          <a:bodyPr/>
          <a:lstStyle/>
          <a:p>
            <a:pPr lvl="0" algn="ctr">
              <a:spcBef>
                <a:spcPct val="0"/>
              </a:spcBef>
            </a:pPr>
            <a:r>
              <a:rPr lang="en-US" sz="4400" dirty="0"/>
              <a:t>Application Basics of </a:t>
            </a:r>
            <a:r>
              <a:rPr lang="en-US" sz="4400" dirty="0" err="1"/>
              <a:t>tCS</a:t>
            </a:r>
            <a:br>
              <a:rPr kumimoji="0" lang="en-US" sz="4400" b="0" i="0" u="none" strike="noStrike" kern="1200" cap="none" spc="0" normalizeH="0" baseline="0" noProof="0" dirty="0">
                <a:ln>
                  <a:noFill/>
                </a:ln>
                <a:effectLst/>
                <a:uLnTx/>
                <a:uFillTx/>
                <a:latin typeface="+mj-lt"/>
                <a:ea typeface="+mj-ea"/>
                <a:cs typeface="+mj-cs"/>
              </a:rPr>
            </a:br>
            <a:endParaRPr kumimoji="0" lang="en-US" sz="4400" b="0" i="0" u="none" strike="noStrike" kern="1200" cap="none" spc="0" normalizeH="0" baseline="0" noProof="0" dirty="0">
              <a:ln>
                <a:noFill/>
              </a:ln>
              <a:effectLst/>
              <a:uLnTx/>
              <a:uFillTx/>
              <a:latin typeface="+mj-lt"/>
              <a:ea typeface="+mj-ea"/>
              <a:cs typeface="+mj-cs"/>
            </a:endParaRPr>
          </a:p>
        </p:txBody>
      </p:sp>
      <p:sp>
        <p:nvSpPr>
          <p:cNvPr id="2" name="Content Placeholder 1">
            <a:extLst>
              <a:ext uri="{FF2B5EF4-FFF2-40B4-BE49-F238E27FC236}">
                <a16:creationId xmlns:a16="http://schemas.microsoft.com/office/drawing/2014/main" id="{91F6A358-CFDE-46BB-AC0B-1D1C258E643D}"/>
              </a:ext>
            </a:extLst>
          </p:cNvPr>
          <p:cNvSpPr>
            <a:spLocks noGrp="1"/>
          </p:cNvSpPr>
          <p:nvPr>
            <p:ph idx="1"/>
          </p:nvPr>
        </p:nvSpPr>
        <p:spPr>
          <a:xfrm>
            <a:off x="457200" y="1031973"/>
            <a:ext cx="8229600" cy="4820187"/>
          </a:xfrm>
        </p:spPr>
        <p:txBody>
          <a:bodyPr/>
          <a:lstStyle/>
          <a:p>
            <a:r>
              <a:rPr lang="en-US" sz="2400" b="1" dirty="0">
                <a:solidFill>
                  <a:schemeClr val="bg1">
                    <a:lumMod val="65000"/>
                  </a:schemeClr>
                </a:solidFill>
                <a:latin typeface="+mj-lt"/>
                <a:ea typeface="+mj-ea"/>
                <a:cs typeface="+mj-cs"/>
              </a:rPr>
              <a:t>Stimulation Parameters</a:t>
            </a:r>
          </a:p>
          <a:p>
            <a:pPr marL="349250" indent="-349250">
              <a:tabLst>
                <a:tab pos="1081088" algn="l"/>
              </a:tabLst>
            </a:pPr>
            <a:r>
              <a:rPr lang="en-US" sz="2400" b="1" dirty="0">
                <a:solidFill>
                  <a:schemeClr val="bg1">
                    <a:lumMod val="65000"/>
                  </a:schemeClr>
                </a:solidFill>
              </a:rPr>
              <a:t>Adverse Effects</a:t>
            </a:r>
          </a:p>
          <a:p>
            <a:pPr marL="349250" indent="-349250">
              <a:tabLst>
                <a:tab pos="1081088" algn="l"/>
              </a:tabLst>
            </a:pPr>
            <a:r>
              <a:rPr lang="en-US" sz="2400" b="1" dirty="0"/>
              <a:t>Contraindications:</a:t>
            </a:r>
          </a:p>
          <a:p>
            <a:pPr indent="6350">
              <a:buFont typeface="Wingdings" panose="05000000000000000000" pitchFamily="2" charset="2"/>
              <a:buChar char="ü"/>
              <a:tabLst>
                <a:tab pos="1081088" algn="l"/>
              </a:tabLst>
            </a:pPr>
            <a:r>
              <a:rPr lang="en-US" sz="2400" b="1" dirty="0"/>
              <a:t> </a:t>
            </a:r>
            <a:r>
              <a:rPr lang="en-US" sz="2400" dirty="0"/>
              <a:t>Implanted metallic device in the head</a:t>
            </a:r>
          </a:p>
          <a:p>
            <a:pPr indent="6350">
              <a:buFont typeface="Wingdings" panose="05000000000000000000" pitchFamily="2" charset="2"/>
              <a:buChar char="ü"/>
              <a:tabLst>
                <a:tab pos="1081088" algn="l"/>
              </a:tabLst>
            </a:pPr>
            <a:r>
              <a:rPr lang="en-US" sz="2400" dirty="0"/>
              <a:t> Uncontrolled seizures</a:t>
            </a:r>
          </a:p>
          <a:p>
            <a:pPr indent="6350">
              <a:buFont typeface="Wingdings" panose="05000000000000000000" pitchFamily="2" charset="2"/>
              <a:buChar char="ü"/>
              <a:tabLst>
                <a:tab pos="1081088" algn="l"/>
              </a:tabLst>
            </a:pPr>
            <a:r>
              <a:rPr lang="en-US" sz="2400" dirty="0"/>
              <a:t> Severe headache history </a:t>
            </a:r>
          </a:p>
          <a:p>
            <a:pPr indent="6350">
              <a:buFont typeface="Wingdings" panose="05000000000000000000" pitchFamily="2" charset="2"/>
              <a:buChar char="ü"/>
              <a:tabLst>
                <a:tab pos="1081088" algn="l"/>
              </a:tabLst>
            </a:pPr>
            <a:r>
              <a:rPr lang="en-US" sz="2400" dirty="0"/>
              <a:t> Scalp Lesions </a:t>
            </a:r>
            <a:endParaRPr lang="en-US" sz="2400" b="1" dirty="0"/>
          </a:p>
          <a:p>
            <a:pPr indent="-60325">
              <a:buFont typeface="Wingdings" panose="05000000000000000000" pitchFamily="2" charset="2"/>
              <a:buChar char="ü"/>
              <a:tabLst>
                <a:tab pos="1081088" algn="l"/>
              </a:tabLst>
            </a:pPr>
            <a:r>
              <a:rPr lang="en-US" sz="2400" dirty="0"/>
              <a:t>  Pregnancy       </a:t>
            </a:r>
          </a:p>
          <a:p>
            <a:pPr indent="-60325">
              <a:buFont typeface="Wingdings" panose="05000000000000000000" pitchFamily="2" charset="2"/>
              <a:buChar char="ü"/>
              <a:tabLst>
                <a:tab pos="1081088" algn="l"/>
              </a:tabLst>
            </a:pPr>
            <a:r>
              <a:rPr lang="en-US" sz="2400" dirty="0"/>
              <a:t>  Pacemaker</a:t>
            </a:r>
          </a:p>
          <a:p>
            <a:pPr marL="0" indent="0">
              <a:buNone/>
            </a:pPr>
            <a:endParaRPr lang="en-US" sz="2400" dirty="0"/>
          </a:p>
          <a:p>
            <a:endParaRPr lang="en-US" sz="2400" dirty="0"/>
          </a:p>
        </p:txBody>
      </p:sp>
      <p:sp>
        <p:nvSpPr>
          <p:cNvPr id="5" name="TextBox 4">
            <a:extLst>
              <a:ext uri="{FF2B5EF4-FFF2-40B4-BE49-F238E27FC236}">
                <a16:creationId xmlns:a16="http://schemas.microsoft.com/office/drawing/2014/main" id="{BA5C794B-925C-41AE-A34F-C2645F119794}"/>
              </a:ext>
            </a:extLst>
          </p:cNvPr>
          <p:cNvSpPr txBox="1"/>
          <p:nvPr/>
        </p:nvSpPr>
        <p:spPr>
          <a:xfrm>
            <a:off x="429029" y="5852160"/>
            <a:ext cx="8285942" cy="553998"/>
          </a:xfrm>
          <a:prstGeom prst="rect">
            <a:avLst/>
          </a:prstGeom>
          <a:noFill/>
        </p:spPr>
        <p:txBody>
          <a:bodyPr wrap="square" rtlCol="0">
            <a:spAutoFit/>
          </a:bodyPr>
          <a:lstStyle/>
          <a:p>
            <a:pPr algn="ctr"/>
            <a:r>
              <a:rPr lang="en-US" sz="1200" dirty="0" err="1"/>
              <a:t>Antal</a:t>
            </a:r>
            <a:r>
              <a:rPr lang="en-US" sz="1200" dirty="0"/>
              <a:t> et al., Clin </a:t>
            </a:r>
            <a:r>
              <a:rPr lang="en-US" sz="1200" dirty="0" err="1"/>
              <a:t>Neurophysiol</a:t>
            </a:r>
            <a:r>
              <a:rPr lang="en-US" sz="1200" dirty="0"/>
              <a:t>, 2017; DaSilva et al., J Vis </a:t>
            </a:r>
            <a:r>
              <a:rPr lang="en-US" sz="1200" dirty="0" err="1"/>
              <a:t>Exp</a:t>
            </a:r>
            <a:r>
              <a:rPr lang="en-US" sz="1200" dirty="0"/>
              <a:t>, 2011; Woods et al., Clin </a:t>
            </a:r>
            <a:r>
              <a:rPr lang="en-US" sz="1200" dirty="0" err="1"/>
              <a:t>Neurophysiol</a:t>
            </a:r>
            <a:r>
              <a:rPr lang="en-US" sz="1200" dirty="0"/>
              <a:t>, 2016 </a:t>
            </a:r>
          </a:p>
          <a:p>
            <a:endParaRPr lang="en-US" dirty="0"/>
          </a:p>
        </p:txBody>
      </p:sp>
    </p:spTree>
    <p:extLst>
      <p:ext uri="{BB962C8B-B14F-4D97-AF65-F5344CB8AC3E}">
        <p14:creationId xmlns:p14="http://schemas.microsoft.com/office/powerpoint/2010/main" val="321719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2">
                                            <p:txEl>
                                              <p:pRg st="3" end="3"/>
                                            </p:txEl>
                                          </p:spTgt>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25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par>
                          <p:cTn id="13" fill="hold">
                            <p:stCondLst>
                              <p:cond delay="750"/>
                            </p:stCondLst>
                            <p:childTnLst>
                              <p:par>
                                <p:cTn id="14" presetID="1" presetClass="entr" presetSubtype="0" fill="hold" nodeType="afterEffect">
                                  <p:stCondLst>
                                    <p:cond delay="250"/>
                                  </p:stCondLst>
                                  <p:childTnLst>
                                    <p:set>
                                      <p:cBhvr>
                                        <p:cTn id="15" dur="1" fill="hold">
                                          <p:stCondLst>
                                            <p:cond delay="0"/>
                                          </p:stCondLst>
                                        </p:cTn>
                                        <p:tgtEl>
                                          <p:spTgt spid="2">
                                            <p:txEl>
                                              <p:pRg st="5" end="5"/>
                                            </p:txEl>
                                          </p:spTgt>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nodeType="afterEffect">
                                  <p:stCondLst>
                                    <p:cond delay="25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par>
                          <p:cTn id="19" fill="hold">
                            <p:stCondLst>
                              <p:cond delay="1250"/>
                            </p:stCondLst>
                            <p:childTnLst>
                              <p:par>
                                <p:cTn id="20" presetID="1" presetClass="entr" presetSubtype="0" fill="hold" nodeType="afterEffect">
                                  <p:stCondLst>
                                    <p:cond delay="250"/>
                                  </p:stCondLst>
                                  <p:childTnLst>
                                    <p:set>
                                      <p:cBhvr>
                                        <p:cTn id="21" dur="1" fill="hold">
                                          <p:stCondLst>
                                            <p:cond delay="0"/>
                                          </p:stCondLst>
                                        </p:cTn>
                                        <p:tgtEl>
                                          <p:spTgt spid="2">
                                            <p:txEl>
                                              <p:pRg st="7" end="7"/>
                                            </p:txEl>
                                          </p:spTgt>
                                        </p:tgtEl>
                                        <p:attrNameLst>
                                          <p:attrName>style.visibility</p:attrName>
                                        </p:attrNameLst>
                                      </p:cBhvr>
                                      <p:to>
                                        <p:strVal val="visible"/>
                                      </p:to>
                                    </p:set>
                                  </p:childTnLst>
                                </p:cTn>
                              </p:par>
                            </p:childTnLst>
                          </p:cTn>
                        </p:par>
                        <p:par>
                          <p:cTn id="22" fill="hold">
                            <p:stCondLst>
                              <p:cond delay="1500"/>
                            </p:stCondLst>
                            <p:childTnLst>
                              <p:par>
                                <p:cTn id="23" presetID="1" presetClass="entr" presetSubtype="0" fill="hold" nodeType="afterEffect">
                                  <p:stCondLst>
                                    <p:cond delay="35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194630"/>
            <a:ext cx="8229600" cy="1143000"/>
          </a:xfrm>
          <a:prstGeom prst="rect">
            <a:avLst/>
          </a:prstGeom>
        </p:spPr>
        <p:txBody>
          <a:bodyPr/>
          <a:lstStyle/>
          <a:p>
            <a:pPr lvl="0" algn="ctr">
              <a:spcBef>
                <a:spcPct val="0"/>
              </a:spcBef>
            </a:pPr>
            <a:r>
              <a:rPr lang="en-US" sz="4400" dirty="0"/>
              <a:t>Application Basics of </a:t>
            </a:r>
            <a:r>
              <a:rPr lang="en-US" sz="4400" dirty="0" err="1"/>
              <a:t>tCS</a:t>
            </a:r>
            <a:r>
              <a:rPr lang="en-US" sz="4400" dirty="0"/>
              <a:t>:</a:t>
            </a:r>
          </a:p>
          <a:p>
            <a:pPr lvl="0" algn="ctr">
              <a:spcBef>
                <a:spcPct val="0"/>
              </a:spcBef>
            </a:pPr>
            <a:r>
              <a:rPr kumimoji="0" lang="en-US" sz="3200" b="0" i="1" u="none" strike="noStrike" kern="1200" cap="none" spc="0" normalizeH="0" baseline="0" noProof="0" dirty="0">
                <a:ln>
                  <a:noFill/>
                </a:ln>
                <a:solidFill>
                  <a:schemeClr val="tx1"/>
                </a:solidFill>
                <a:effectLst/>
                <a:uLnTx/>
                <a:uFillTx/>
                <a:latin typeface="+mj-lt"/>
                <a:ea typeface="+mj-ea"/>
                <a:cs typeface="+mj-cs"/>
              </a:rPr>
              <a:t>Using Montages to Direct Effects</a:t>
            </a:r>
            <a:br>
              <a:rPr kumimoji="0" lang="en-US" sz="4400" b="0" i="0" u="none" strike="noStrike" kern="1200" cap="none" spc="0" normalizeH="0" baseline="0" noProof="0" dirty="0">
                <a:ln>
                  <a:noFill/>
                </a:ln>
                <a:solidFill>
                  <a:schemeClr val="tx1"/>
                </a:solidFill>
                <a:effectLst/>
                <a:uLnTx/>
                <a:uFillTx/>
                <a:latin typeface="+mj-lt"/>
                <a:ea typeface="+mj-ea"/>
                <a:cs typeface="+mj-cs"/>
              </a:rPr>
            </a:b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13" name="Content Placeholder 2"/>
          <p:cNvSpPr>
            <a:spLocks noGrp="1"/>
          </p:cNvSpPr>
          <p:nvPr>
            <p:ph idx="1"/>
          </p:nvPr>
        </p:nvSpPr>
        <p:spPr>
          <a:xfrm>
            <a:off x="467200" y="1100460"/>
            <a:ext cx="3949352" cy="4915946"/>
          </a:xfrm>
        </p:spPr>
        <p:txBody>
          <a:bodyPr anchor="t"/>
          <a:lstStyle/>
          <a:p>
            <a:pPr marL="457200" lvl="1" indent="0">
              <a:buNone/>
              <a:defRPr/>
            </a:pPr>
            <a:endParaRPr lang="en-US" sz="2600" dirty="0"/>
          </a:p>
          <a:p>
            <a:pPr marL="457200" lvl="1" indent="0">
              <a:buNone/>
              <a:defRPr/>
            </a:pPr>
            <a:endParaRPr lang="en-US" sz="2600" dirty="0"/>
          </a:p>
          <a:p>
            <a:pPr>
              <a:defRPr/>
            </a:pPr>
            <a:endParaRPr lang="en-US" sz="3000" dirty="0"/>
          </a:p>
        </p:txBody>
      </p:sp>
      <p:pic>
        <p:nvPicPr>
          <p:cNvPr id="64" name="Picture 63"/>
          <p:cNvPicPr>
            <a:picLocks noChangeAspect="1"/>
          </p:cNvPicPr>
          <p:nvPr/>
        </p:nvPicPr>
        <p:blipFill>
          <a:blip r:embed="rId3"/>
          <a:stretch>
            <a:fillRect/>
          </a:stretch>
        </p:blipFill>
        <p:spPr>
          <a:xfrm>
            <a:off x="695307" y="1558754"/>
            <a:ext cx="7753386" cy="4383995"/>
          </a:xfrm>
          <a:prstGeom prst="rect">
            <a:avLst/>
          </a:prstGeom>
        </p:spPr>
      </p:pic>
      <p:sp>
        <p:nvSpPr>
          <p:cNvPr id="65" name="TextBox 64"/>
          <p:cNvSpPr txBox="1">
            <a:spLocks noChangeArrowheads="1"/>
          </p:cNvSpPr>
          <p:nvPr/>
        </p:nvSpPr>
        <p:spPr bwMode="auto">
          <a:xfrm>
            <a:off x="695307" y="5831153"/>
            <a:ext cx="7753385" cy="276999"/>
          </a:xfrm>
          <a:prstGeom prst="rect">
            <a:avLst/>
          </a:prstGeom>
          <a:noFill/>
          <a:ln w="9525">
            <a:noFill/>
            <a:miter lim="800000"/>
            <a:headEnd/>
            <a:tailEnd/>
          </a:ln>
        </p:spPr>
        <p:txBody>
          <a:bodyPr wrap="square">
            <a:prstTxWarp prst="textNoShape">
              <a:avLst/>
            </a:prstTxWarp>
            <a:spAutoFit/>
          </a:bodyPr>
          <a:lstStyle/>
          <a:p>
            <a:pPr algn="ctr"/>
            <a:r>
              <a:rPr lang="en-US" sz="1200" i="1" dirty="0"/>
              <a:t>http://what-when-how.com/neuroscience/the-upper-motor-neurons-motor-systems-part-1/</a:t>
            </a:r>
          </a:p>
        </p:txBody>
      </p:sp>
      <p:grpSp>
        <p:nvGrpSpPr>
          <p:cNvPr id="5" name="Group 4">
            <a:extLst>
              <a:ext uri="{FF2B5EF4-FFF2-40B4-BE49-F238E27FC236}">
                <a16:creationId xmlns:a16="http://schemas.microsoft.com/office/drawing/2014/main" id="{89C9EA13-E802-4EB6-AB30-DD2D8A7AAB6E}"/>
              </a:ext>
            </a:extLst>
          </p:cNvPr>
          <p:cNvGrpSpPr/>
          <p:nvPr/>
        </p:nvGrpSpPr>
        <p:grpSpPr>
          <a:xfrm>
            <a:off x="4727449" y="2018027"/>
            <a:ext cx="3291529" cy="1862311"/>
            <a:chOff x="4644659" y="2018027"/>
            <a:chExt cx="3374320" cy="1969477"/>
          </a:xfrm>
        </p:grpSpPr>
        <p:sp>
          <p:nvSpPr>
            <p:cNvPr id="2" name="Oval 1">
              <a:extLst>
                <a:ext uri="{FF2B5EF4-FFF2-40B4-BE49-F238E27FC236}">
                  <a16:creationId xmlns:a16="http://schemas.microsoft.com/office/drawing/2014/main" id="{873EE635-EE50-4A68-8A61-5DFD64B5A0F1}"/>
                </a:ext>
              </a:extLst>
            </p:cNvPr>
            <p:cNvSpPr/>
            <p:nvPr/>
          </p:nvSpPr>
          <p:spPr>
            <a:xfrm>
              <a:off x="4644659" y="2168136"/>
              <a:ext cx="2174631" cy="1582615"/>
            </a:xfrm>
            <a:prstGeom prst="ellipse">
              <a:avLst/>
            </a:prstGeom>
            <a:noFill/>
            <a:ln w="28575">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3AD08B5B-FC2B-4B32-A5B1-675A20213D9E}"/>
                </a:ext>
              </a:extLst>
            </p:cNvPr>
            <p:cNvSpPr/>
            <p:nvPr/>
          </p:nvSpPr>
          <p:spPr>
            <a:xfrm>
              <a:off x="7000505" y="2018027"/>
              <a:ext cx="1018474" cy="1969477"/>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13908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25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194630"/>
            <a:ext cx="8229600" cy="1143000"/>
          </a:xfrm>
          <a:prstGeom prst="rect">
            <a:avLst/>
          </a:prstGeom>
        </p:spPr>
        <p:txBody>
          <a:bodyPr/>
          <a:lstStyle/>
          <a:p>
            <a:pPr lvl="0" algn="ctr">
              <a:spcBef>
                <a:spcPct val="0"/>
              </a:spcBef>
            </a:pPr>
            <a:r>
              <a:rPr lang="en-US" sz="4400" dirty="0"/>
              <a:t>Application Basics of TCS:</a:t>
            </a:r>
          </a:p>
          <a:p>
            <a:pPr lvl="0" algn="ctr">
              <a:spcBef>
                <a:spcPct val="0"/>
              </a:spcBef>
            </a:pPr>
            <a:r>
              <a:rPr kumimoji="0" lang="en-US" sz="3200" b="0" i="1" u="none" strike="noStrike" kern="1200" cap="none" spc="0" normalizeH="0" baseline="0" noProof="0" dirty="0">
                <a:ln>
                  <a:noFill/>
                </a:ln>
                <a:solidFill>
                  <a:schemeClr val="tx1"/>
                </a:solidFill>
                <a:effectLst/>
                <a:uLnTx/>
                <a:uFillTx/>
                <a:latin typeface="+mj-lt"/>
                <a:ea typeface="+mj-ea"/>
                <a:cs typeface="+mj-cs"/>
              </a:rPr>
              <a:t>Montages for </a:t>
            </a:r>
            <a:r>
              <a:rPr kumimoji="0" lang="en-US" sz="3200" b="1" i="1" u="sng" strike="noStrike" kern="1200" cap="none" spc="0" normalizeH="0" baseline="0" noProof="0" dirty="0">
                <a:ln>
                  <a:noFill/>
                </a:ln>
                <a:solidFill>
                  <a:schemeClr val="tx1"/>
                </a:solidFill>
                <a:effectLst/>
                <a:uLnTx/>
                <a:uFillTx/>
                <a:latin typeface="+mj-lt"/>
                <a:ea typeface="+mj-ea"/>
                <a:cs typeface="+mj-cs"/>
              </a:rPr>
              <a:t>Upper</a:t>
            </a:r>
            <a:r>
              <a:rPr kumimoji="0" lang="en-US" sz="3200" b="0" i="1" u="none" strike="noStrike" kern="1200" cap="none" spc="0" normalizeH="0" baseline="0" noProof="0" dirty="0">
                <a:ln>
                  <a:noFill/>
                </a:ln>
                <a:solidFill>
                  <a:schemeClr val="tx1"/>
                </a:solidFill>
                <a:effectLst/>
                <a:uLnTx/>
                <a:uFillTx/>
                <a:latin typeface="+mj-lt"/>
                <a:ea typeface="+mj-ea"/>
                <a:cs typeface="+mj-cs"/>
              </a:rPr>
              <a:t> Extremity Neuromodulation</a:t>
            </a:r>
            <a:br>
              <a:rPr kumimoji="0" lang="en-US" sz="4400" b="0" i="0" u="none" strike="noStrike" kern="1200" cap="none" spc="0" normalizeH="0" baseline="0" noProof="0" dirty="0">
                <a:ln>
                  <a:noFill/>
                </a:ln>
                <a:solidFill>
                  <a:schemeClr val="tx1"/>
                </a:solidFill>
                <a:effectLst/>
                <a:uLnTx/>
                <a:uFillTx/>
                <a:latin typeface="+mj-lt"/>
                <a:ea typeface="+mj-ea"/>
                <a:cs typeface="+mj-cs"/>
              </a:rPr>
            </a:b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42" name="TextBox 41"/>
          <p:cNvSpPr txBox="1">
            <a:spLocks noChangeArrowheads="1"/>
          </p:cNvSpPr>
          <p:nvPr/>
        </p:nvSpPr>
        <p:spPr bwMode="auto">
          <a:xfrm>
            <a:off x="1663884" y="5897937"/>
            <a:ext cx="5852003" cy="276999"/>
          </a:xfrm>
          <a:prstGeom prst="rect">
            <a:avLst/>
          </a:prstGeom>
          <a:noFill/>
          <a:ln w="9525">
            <a:noFill/>
            <a:miter lim="800000"/>
            <a:headEnd/>
            <a:tailEnd/>
          </a:ln>
        </p:spPr>
        <p:txBody>
          <a:bodyPr wrap="square">
            <a:prstTxWarp prst="textNoShape">
              <a:avLst/>
            </a:prstTxWarp>
            <a:spAutoFit/>
          </a:bodyPr>
          <a:lstStyle/>
          <a:p>
            <a:pPr algn="ctr"/>
            <a:r>
              <a:rPr lang="en-US" sz="1200" i="1" dirty="0">
                <a:solidFill>
                  <a:srgbClr val="000000"/>
                </a:solidFill>
              </a:rPr>
              <a:t>Adapted from www.clinicalgate.com/epilepsy-8</a:t>
            </a:r>
          </a:p>
        </p:txBody>
      </p:sp>
      <p:grpSp>
        <p:nvGrpSpPr>
          <p:cNvPr id="3" name="Group 2"/>
          <p:cNvGrpSpPr/>
          <p:nvPr/>
        </p:nvGrpSpPr>
        <p:grpSpPr>
          <a:xfrm>
            <a:off x="1606927" y="1722127"/>
            <a:ext cx="5908961" cy="4187863"/>
            <a:chOff x="1549777" y="1722127"/>
            <a:chExt cx="5908961" cy="4187863"/>
          </a:xfrm>
        </p:grpSpPr>
        <p:grpSp>
          <p:nvGrpSpPr>
            <p:cNvPr id="62" name="Group 61"/>
            <p:cNvGrpSpPr/>
            <p:nvPr/>
          </p:nvGrpSpPr>
          <p:grpSpPr>
            <a:xfrm>
              <a:off x="1549777" y="1725657"/>
              <a:ext cx="2773383" cy="3730450"/>
              <a:chOff x="29156" y="1977670"/>
              <a:chExt cx="2773383" cy="3730450"/>
            </a:xfrm>
          </p:grpSpPr>
          <p:pic>
            <p:nvPicPr>
              <p:cNvPr id="43" name="Picture 42"/>
              <p:cNvPicPr>
                <a:picLocks noChangeAspect="1"/>
              </p:cNvPicPr>
              <p:nvPr/>
            </p:nvPicPr>
            <p:blipFill rotWithShape="1">
              <a:blip r:embed="rId3"/>
              <a:srcRect l="1452" t="4390" r="1287" b="2033"/>
              <a:stretch/>
            </p:blipFill>
            <p:spPr>
              <a:xfrm>
                <a:off x="41125" y="2500515"/>
                <a:ext cx="2761414" cy="2786536"/>
              </a:xfrm>
              <a:prstGeom prst="rect">
                <a:avLst/>
              </a:prstGeom>
              <a:effectLst/>
            </p:spPr>
          </p:pic>
          <p:sp>
            <p:nvSpPr>
              <p:cNvPr id="46" name="Rectangle 45"/>
              <p:cNvSpPr/>
              <p:nvPr/>
            </p:nvSpPr>
            <p:spPr>
              <a:xfrm flipH="1">
                <a:off x="29156" y="2369799"/>
                <a:ext cx="67117" cy="297782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p:cNvSpPr txBox="1">
                <a:spLocks noChangeArrowheads="1"/>
              </p:cNvSpPr>
              <p:nvPr/>
            </p:nvSpPr>
            <p:spPr bwMode="auto">
              <a:xfrm>
                <a:off x="151187" y="1977670"/>
                <a:ext cx="1415197" cy="369332"/>
              </a:xfrm>
              <a:prstGeom prst="rect">
                <a:avLst/>
              </a:prstGeom>
              <a:noFill/>
              <a:ln w="38100">
                <a:noFill/>
                <a:miter lim="800000"/>
                <a:headEnd/>
                <a:tailEnd/>
              </a:ln>
              <a:effectLst/>
            </p:spPr>
            <p:txBody>
              <a:bodyPr wrap="square" anchor="ctr">
                <a:prstTxWarp prst="textNoShape">
                  <a:avLst/>
                </a:prstTxWarp>
                <a:spAutoFit/>
              </a:bodyPr>
              <a:lstStyle/>
              <a:p>
                <a:pPr algn="ctr"/>
                <a:r>
                  <a:rPr lang="en-US" b="1" dirty="0">
                    <a:latin typeface="+mj-lt"/>
                  </a:rPr>
                  <a:t>CATHODE</a:t>
                </a:r>
              </a:p>
            </p:txBody>
          </p:sp>
          <p:sp>
            <p:nvSpPr>
              <p:cNvPr id="48" name="Freeform 40"/>
              <p:cNvSpPr/>
              <p:nvPr/>
            </p:nvSpPr>
            <p:spPr>
              <a:xfrm rot="21342144" flipH="1">
                <a:off x="865973" y="2697573"/>
                <a:ext cx="375389" cy="147710"/>
              </a:xfrm>
              <a:custGeom>
                <a:avLst/>
                <a:gdLst>
                  <a:gd name="connsiteX0" fmla="*/ 0 w 454949"/>
                  <a:gd name="connsiteY0" fmla="*/ 0 h 180068"/>
                  <a:gd name="connsiteX1" fmla="*/ 227474 w 454949"/>
                  <a:gd name="connsiteY1" fmla="*/ 56864 h 180068"/>
                  <a:gd name="connsiteX2" fmla="*/ 454949 w 454949"/>
                  <a:gd name="connsiteY2" fmla="*/ 180068 h 180068"/>
                </a:gdLst>
                <a:ahLst/>
                <a:cxnLst>
                  <a:cxn ang="0">
                    <a:pos x="connsiteX0" y="connsiteY0"/>
                  </a:cxn>
                  <a:cxn ang="0">
                    <a:pos x="connsiteX1" y="connsiteY1"/>
                  </a:cxn>
                  <a:cxn ang="0">
                    <a:pos x="connsiteX2" y="connsiteY2"/>
                  </a:cxn>
                </a:cxnLst>
                <a:rect l="l" t="t" r="r" b="b"/>
                <a:pathLst>
                  <a:path w="454949" h="180068">
                    <a:moveTo>
                      <a:pt x="0" y="0"/>
                    </a:moveTo>
                    <a:cubicBezTo>
                      <a:pt x="75824" y="13426"/>
                      <a:pt x="151649" y="26853"/>
                      <a:pt x="227474" y="56864"/>
                    </a:cubicBezTo>
                    <a:cubicBezTo>
                      <a:pt x="303299" y="86875"/>
                      <a:pt x="454949" y="180068"/>
                      <a:pt x="454949" y="180068"/>
                    </a:cubicBezTo>
                  </a:path>
                </a:pathLst>
              </a:custGeom>
              <a:ln w="1270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0" name="Straight Arrow Connector 49"/>
              <p:cNvCxnSpPr/>
              <p:nvPr/>
            </p:nvCxnSpPr>
            <p:spPr>
              <a:xfrm>
                <a:off x="838053" y="2304409"/>
                <a:ext cx="162140" cy="335705"/>
              </a:xfrm>
              <a:prstGeom prst="straightConnector1">
                <a:avLst/>
              </a:prstGeom>
              <a:ln w="50800" cap="rnd">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1" name="Rectangle 50"/>
              <p:cNvSpPr/>
              <p:nvPr/>
            </p:nvSpPr>
            <p:spPr>
              <a:xfrm>
                <a:off x="1651143" y="3814121"/>
                <a:ext cx="377246" cy="300033"/>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a:spLocks noChangeArrowheads="1"/>
              </p:cNvSpPr>
              <p:nvPr/>
            </p:nvSpPr>
            <p:spPr bwMode="auto">
              <a:xfrm>
                <a:off x="1433030" y="5338788"/>
                <a:ext cx="1294903" cy="369332"/>
              </a:xfrm>
              <a:prstGeom prst="rect">
                <a:avLst/>
              </a:prstGeom>
              <a:noFill/>
              <a:ln w="38100">
                <a:noFill/>
                <a:miter lim="800000"/>
                <a:headEnd/>
                <a:tailEnd/>
              </a:ln>
              <a:effectLst/>
            </p:spPr>
            <p:txBody>
              <a:bodyPr wrap="square" anchor="ctr">
                <a:prstTxWarp prst="textNoShape">
                  <a:avLst/>
                </a:prstTxWarp>
                <a:spAutoFit/>
              </a:bodyPr>
              <a:lstStyle/>
              <a:p>
                <a:pPr algn="ctr"/>
                <a:r>
                  <a:rPr lang="en-US" b="1" dirty="0">
                    <a:solidFill>
                      <a:srgbClr val="FF0000"/>
                    </a:solidFill>
                  </a:rPr>
                  <a:t>ANODE</a:t>
                </a:r>
              </a:p>
            </p:txBody>
          </p:sp>
          <p:cxnSp>
            <p:nvCxnSpPr>
              <p:cNvPr id="53" name="Straight Arrow Connector 52"/>
              <p:cNvCxnSpPr/>
              <p:nvPr/>
            </p:nvCxnSpPr>
            <p:spPr>
              <a:xfrm flipH="1" flipV="1">
                <a:off x="1849446" y="4155051"/>
                <a:ext cx="234575" cy="1231442"/>
              </a:xfrm>
              <a:prstGeom prst="straightConnector1">
                <a:avLst/>
              </a:prstGeom>
              <a:ln w="50800" cap="rnd">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2695045" y="2897572"/>
                <a:ext cx="107491" cy="16858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4684720" y="1722127"/>
              <a:ext cx="2774018" cy="3736364"/>
              <a:chOff x="2846269" y="1974140"/>
              <a:chExt cx="2774018" cy="3736364"/>
            </a:xfrm>
          </p:grpSpPr>
          <p:grpSp>
            <p:nvGrpSpPr>
              <p:cNvPr id="22" name="Group 21"/>
              <p:cNvGrpSpPr/>
              <p:nvPr/>
            </p:nvGrpSpPr>
            <p:grpSpPr>
              <a:xfrm>
                <a:off x="2846269" y="2371536"/>
                <a:ext cx="2774018" cy="2977823"/>
                <a:chOff x="6299677" y="2369799"/>
                <a:chExt cx="2774018" cy="2977823"/>
              </a:xfrm>
            </p:grpSpPr>
            <p:grpSp>
              <p:nvGrpSpPr>
                <p:cNvPr id="25" name="Group 24"/>
                <p:cNvGrpSpPr>
                  <a:grpSpLocks noChangeAspect="1"/>
                </p:cNvGrpSpPr>
                <p:nvPr/>
              </p:nvGrpSpPr>
              <p:grpSpPr>
                <a:xfrm>
                  <a:off x="6299677" y="2369799"/>
                  <a:ext cx="2774018" cy="2977823"/>
                  <a:chOff x="480251" y="1630981"/>
                  <a:chExt cx="3361947" cy="3630168"/>
                </a:xfrm>
              </p:grpSpPr>
              <p:pic>
                <p:nvPicPr>
                  <p:cNvPr id="27" name="Picture 26"/>
                  <p:cNvPicPr>
                    <a:picLocks noChangeAspect="1"/>
                  </p:cNvPicPr>
                  <p:nvPr/>
                </p:nvPicPr>
                <p:blipFill rotWithShape="1">
                  <a:blip r:embed="rId3"/>
                  <a:srcRect l="1452" t="4390" r="1287" b="2033"/>
                  <a:stretch/>
                </p:blipFill>
                <p:spPr>
                  <a:xfrm>
                    <a:off x="495526" y="1790333"/>
                    <a:ext cx="3346672" cy="3396976"/>
                  </a:xfrm>
                  <a:prstGeom prst="rect">
                    <a:avLst/>
                  </a:prstGeom>
                  <a:effectLst/>
                </p:spPr>
              </p:pic>
              <p:sp>
                <p:nvSpPr>
                  <p:cNvPr id="28" name="Freeform 30"/>
                  <p:cNvSpPr/>
                  <p:nvPr/>
                </p:nvSpPr>
                <p:spPr>
                  <a:xfrm rot="189395">
                    <a:off x="2451387" y="2032251"/>
                    <a:ext cx="454949" cy="180068"/>
                  </a:xfrm>
                  <a:custGeom>
                    <a:avLst/>
                    <a:gdLst>
                      <a:gd name="connsiteX0" fmla="*/ 0 w 454949"/>
                      <a:gd name="connsiteY0" fmla="*/ 0 h 180068"/>
                      <a:gd name="connsiteX1" fmla="*/ 227474 w 454949"/>
                      <a:gd name="connsiteY1" fmla="*/ 56864 h 180068"/>
                      <a:gd name="connsiteX2" fmla="*/ 454949 w 454949"/>
                      <a:gd name="connsiteY2" fmla="*/ 180068 h 180068"/>
                    </a:gdLst>
                    <a:ahLst/>
                    <a:cxnLst>
                      <a:cxn ang="0">
                        <a:pos x="connsiteX0" y="connsiteY0"/>
                      </a:cxn>
                      <a:cxn ang="0">
                        <a:pos x="connsiteX1" y="connsiteY1"/>
                      </a:cxn>
                      <a:cxn ang="0">
                        <a:pos x="connsiteX2" y="connsiteY2"/>
                      </a:cxn>
                    </a:cxnLst>
                    <a:rect l="l" t="t" r="r" b="b"/>
                    <a:pathLst>
                      <a:path w="454949" h="180068">
                        <a:moveTo>
                          <a:pt x="0" y="0"/>
                        </a:moveTo>
                        <a:cubicBezTo>
                          <a:pt x="75824" y="13426"/>
                          <a:pt x="151649" y="26853"/>
                          <a:pt x="227474" y="56864"/>
                        </a:cubicBezTo>
                        <a:cubicBezTo>
                          <a:pt x="303299" y="86875"/>
                          <a:pt x="454949" y="180068"/>
                          <a:pt x="454949" y="180068"/>
                        </a:cubicBezTo>
                      </a:path>
                    </a:pathLst>
                  </a:custGeom>
                  <a:ln w="1270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Rectangle 28"/>
                  <p:cNvSpPr/>
                  <p:nvPr/>
                </p:nvSpPr>
                <p:spPr>
                  <a:xfrm>
                    <a:off x="1497556" y="3391707"/>
                    <a:ext cx="457200" cy="365760"/>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flipH="1">
                    <a:off x="480251" y="1630981"/>
                    <a:ext cx="81342" cy="36301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4" name="Rectangle 23"/>
                <p:cNvSpPr/>
                <p:nvPr/>
              </p:nvSpPr>
              <p:spPr>
                <a:xfrm>
                  <a:off x="8966200" y="2897572"/>
                  <a:ext cx="107491" cy="16858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6" name="TextBox 55"/>
              <p:cNvSpPr txBox="1">
                <a:spLocks noChangeArrowheads="1"/>
              </p:cNvSpPr>
              <p:nvPr/>
            </p:nvSpPr>
            <p:spPr bwMode="auto">
              <a:xfrm>
                <a:off x="2987473" y="5341172"/>
                <a:ext cx="1294903" cy="369332"/>
              </a:xfrm>
              <a:prstGeom prst="rect">
                <a:avLst/>
              </a:prstGeom>
              <a:noFill/>
              <a:ln w="38100">
                <a:noFill/>
                <a:miter lim="800000"/>
                <a:headEnd/>
                <a:tailEnd/>
              </a:ln>
              <a:effectLst/>
            </p:spPr>
            <p:txBody>
              <a:bodyPr wrap="square" anchor="ctr">
                <a:prstTxWarp prst="textNoShape">
                  <a:avLst/>
                </a:prstTxWarp>
                <a:spAutoFit/>
              </a:bodyPr>
              <a:lstStyle/>
              <a:p>
                <a:pPr algn="ctr"/>
                <a:r>
                  <a:rPr lang="en-US" b="1" dirty="0">
                    <a:solidFill>
                      <a:srgbClr val="FF0000"/>
                    </a:solidFill>
                  </a:rPr>
                  <a:t>ANODE</a:t>
                </a:r>
              </a:p>
            </p:txBody>
          </p:sp>
          <p:cxnSp>
            <p:nvCxnSpPr>
              <p:cNvPr id="57" name="Straight Arrow Connector 56"/>
              <p:cNvCxnSpPr/>
              <p:nvPr/>
            </p:nvCxnSpPr>
            <p:spPr>
              <a:xfrm flipV="1">
                <a:off x="3629336" y="4155051"/>
                <a:ext cx="234575" cy="1231442"/>
              </a:xfrm>
              <a:prstGeom prst="straightConnector1">
                <a:avLst/>
              </a:prstGeom>
              <a:ln w="50800" cap="rnd">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TextBox 58"/>
              <p:cNvSpPr txBox="1">
                <a:spLocks noChangeArrowheads="1"/>
              </p:cNvSpPr>
              <p:nvPr/>
            </p:nvSpPr>
            <p:spPr bwMode="auto">
              <a:xfrm>
                <a:off x="4151988" y="1974140"/>
                <a:ext cx="1415197" cy="369332"/>
              </a:xfrm>
              <a:prstGeom prst="rect">
                <a:avLst/>
              </a:prstGeom>
              <a:noFill/>
              <a:ln w="38100">
                <a:noFill/>
                <a:miter lim="800000"/>
                <a:headEnd/>
                <a:tailEnd/>
              </a:ln>
              <a:effectLst/>
            </p:spPr>
            <p:txBody>
              <a:bodyPr wrap="square" anchor="ctr">
                <a:prstTxWarp prst="textNoShape">
                  <a:avLst/>
                </a:prstTxWarp>
                <a:spAutoFit/>
              </a:bodyPr>
              <a:lstStyle/>
              <a:p>
                <a:pPr algn="ctr"/>
                <a:r>
                  <a:rPr lang="en-US" b="1" dirty="0">
                    <a:latin typeface="+mj-lt"/>
                  </a:rPr>
                  <a:t>CATHODE</a:t>
                </a:r>
              </a:p>
            </p:txBody>
          </p:sp>
          <p:cxnSp>
            <p:nvCxnSpPr>
              <p:cNvPr id="60" name="Straight Arrow Connector 59"/>
              <p:cNvCxnSpPr/>
              <p:nvPr/>
            </p:nvCxnSpPr>
            <p:spPr>
              <a:xfrm flipH="1">
                <a:off x="4708656" y="2298262"/>
                <a:ext cx="162140" cy="335705"/>
              </a:xfrm>
              <a:prstGeom prst="straightConnector1">
                <a:avLst/>
              </a:prstGeom>
              <a:ln w="50800" cap="rnd">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44" name="Content Placeholder 2"/>
            <p:cNvSpPr txBox="1">
              <a:spLocks/>
            </p:cNvSpPr>
            <p:nvPr/>
          </p:nvSpPr>
          <p:spPr>
            <a:xfrm>
              <a:off x="2412894" y="5485695"/>
              <a:ext cx="1082791" cy="424295"/>
            </a:xfrm>
            <a:prstGeom prst="rect">
              <a:avLst/>
            </a:prstGeom>
          </p:spPr>
          <p:txBody>
            <a:bodyPr vert="horz" lIns="91440" tIns="45720" rIns="91440" bIns="45720" rtlCol="0" anchor="ctr">
              <a:noAutofit/>
            </a:bodyPr>
            <a:lstStyle/>
            <a:p>
              <a:pPr>
                <a:defRPr/>
              </a:pPr>
              <a:r>
                <a:rPr lang="en-US" sz="2200" b="1" dirty="0">
                  <a:solidFill>
                    <a:srgbClr val="000000"/>
                  </a:solidFill>
                </a:rPr>
                <a:t>Left UE</a:t>
              </a:r>
            </a:p>
          </p:txBody>
        </p:sp>
        <p:sp>
          <p:nvSpPr>
            <p:cNvPr id="45" name="Content Placeholder 2"/>
            <p:cNvSpPr txBox="1">
              <a:spLocks/>
            </p:cNvSpPr>
            <p:nvPr/>
          </p:nvSpPr>
          <p:spPr>
            <a:xfrm>
              <a:off x="5483021" y="5485695"/>
              <a:ext cx="1239989" cy="424295"/>
            </a:xfrm>
            <a:prstGeom prst="rect">
              <a:avLst/>
            </a:prstGeom>
          </p:spPr>
          <p:txBody>
            <a:bodyPr vert="horz" lIns="91440" tIns="45720" rIns="91440" bIns="45720" rtlCol="0" anchor="ctr">
              <a:noAutofit/>
            </a:bodyPr>
            <a:lstStyle/>
            <a:p>
              <a:pPr>
                <a:defRPr/>
              </a:pPr>
              <a:r>
                <a:rPr lang="en-US" sz="2200" b="1" dirty="0">
                  <a:solidFill>
                    <a:srgbClr val="000000"/>
                  </a:solidFill>
                </a:rPr>
                <a:t>Right UE</a:t>
              </a:r>
            </a:p>
          </p:txBody>
        </p:sp>
      </p:grpSp>
    </p:spTree>
    <p:extLst>
      <p:ext uri="{BB962C8B-B14F-4D97-AF65-F5344CB8AC3E}">
        <p14:creationId xmlns:p14="http://schemas.microsoft.com/office/powerpoint/2010/main" val="35068511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194630"/>
            <a:ext cx="8229600" cy="1143000"/>
          </a:xfrm>
          <a:prstGeom prst="rect">
            <a:avLst/>
          </a:prstGeom>
        </p:spPr>
        <p:txBody>
          <a:bodyPr/>
          <a:lstStyle/>
          <a:p>
            <a:pPr lvl="0" algn="ctr">
              <a:spcBef>
                <a:spcPct val="0"/>
              </a:spcBef>
            </a:pPr>
            <a:r>
              <a:rPr lang="en-US" sz="4400" dirty="0"/>
              <a:t>Application Basics of TCS:</a:t>
            </a:r>
          </a:p>
          <a:p>
            <a:pPr lvl="0" algn="ctr">
              <a:spcBef>
                <a:spcPct val="0"/>
              </a:spcBef>
            </a:pPr>
            <a:r>
              <a:rPr kumimoji="0" lang="en-US" sz="3200" b="0" i="1" u="none" strike="noStrike" kern="1200" cap="none" spc="0" normalizeH="0" baseline="0" noProof="0" dirty="0">
                <a:ln>
                  <a:noFill/>
                </a:ln>
                <a:solidFill>
                  <a:schemeClr val="tx1"/>
                </a:solidFill>
                <a:effectLst/>
                <a:uLnTx/>
                <a:uFillTx/>
                <a:latin typeface="+mj-lt"/>
                <a:ea typeface="+mj-ea"/>
                <a:cs typeface="+mj-cs"/>
              </a:rPr>
              <a:t>Montages for </a:t>
            </a:r>
            <a:r>
              <a:rPr kumimoji="0" lang="en-US" sz="3200" b="1" i="1" u="sng" strike="noStrike" kern="1200" cap="none" spc="0" normalizeH="0" baseline="0" noProof="0" dirty="0">
                <a:ln>
                  <a:noFill/>
                </a:ln>
                <a:solidFill>
                  <a:schemeClr val="tx1"/>
                </a:solidFill>
                <a:effectLst/>
                <a:uLnTx/>
                <a:uFillTx/>
                <a:latin typeface="+mj-lt"/>
                <a:ea typeface="+mj-ea"/>
                <a:cs typeface="+mj-cs"/>
              </a:rPr>
              <a:t>Upper</a:t>
            </a:r>
            <a:r>
              <a:rPr kumimoji="0" lang="en-US" sz="3200" b="0" i="1" u="none" strike="noStrike" kern="1200" cap="none" spc="0" normalizeH="0" baseline="0" noProof="0" dirty="0">
                <a:ln>
                  <a:noFill/>
                </a:ln>
                <a:solidFill>
                  <a:schemeClr val="tx1"/>
                </a:solidFill>
                <a:effectLst/>
                <a:uLnTx/>
                <a:uFillTx/>
                <a:latin typeface="+mj-lt"/>
                <a:ea typeface="+mj-ea"/>
                <a:cs typeface="+mj-cs"/>
              </a:rPr>
              <a:t> Extremity Neuromodulation</a:t>
            </a:r>
            <a:br>
              <a:rPr kumimoji="0" lang="en-US" sz="4400" b="0" i="0" u="none" strike="noStrike" kern="1200" cap="none" spc="0" normalizeH="0" baseline="0" noProof="0" dirty="0">
                <a:ln>
                  <a:noFill/>
                </a:ln>
                <a:solidFill>
                  <a:schemeClr val="tx1"/>
                </a:solidFill>
                <a:effectLst/>
                <a:uLnTx/>
                <a:uFillTx/>
                <a:latin typeface="+mj-lt"/>
                <a:ea typeface="+mj-ea"/>
                <a:cs typeface="+mj-cs"/>
              </a:rPr>
            </a:b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42" name="TextBox 41"/>
          <p:cNvSpPr txBox="1">
            <a:spLocks noChangeArrowheads="1"/>
          </p:cNvSpPr>
          <p:nvPr/>
        </p:nvSpPr>
        <p:spPr bwMode="auto">
          <a:xfrm>
            <a:off x="1663884" y="5897937"/>
            <a:ext cx="5852003" cy="276999"/>
          </a:xfrm>
          <a:prstGeom prst="rect">
            <a:avLst/>
          </a:prstGeom>
          <a:noFill/>
          <a:ln w="9525">
            <a:noFill/>
            <a:miter lim="800000"/>
            <a:headEnd/>
            <a:tailEnd/>
          </a:ln>
        </p:spPr>
        <p:txBody>
          <a:bodyPr wrap="square">
            <a:prstTxWarp prst="textNoShape">
              <a:avLst/>
            </a:prstTxWarp>
            <a:spAutoFit/>
          </a:bodyPr>
          <a:lstStyle/>
          <a:p>
            <a:pPr algn="ctr"/>
            <a:r>
              <a:rPr lang="en-US" sz="1200" i="1" dirty="0">
                <a:solidFill>
                  <a:srgbClr val="000000"/>
                </a:solidFill>
              </a:rPr>
              <a:t>Adapted from www.clinicalgate.com/epilepsy-8</a:t>
            </a:r>
          </a:p>
        </p:txBody>
      </p:sp>
      <p:grpSp>
        <p:nvGrpSpPr>
          <p:cNvPr id="55" name="Group 54"/>
          <p:cNvGrpSpPr/>
          <p:nvPr/>
        </p:nvGrpSpPr>
        <p:grpSpPr>
          <a:xfrm>
            <a:off x="4787791" y="1704351"/>
            <a:ext cx="2774016" cy="3765286"/>
            <a:chOff x="6299677" y="1960252"/>
            <a:chExt cx="2774016" cy="3765286"/>
          </a:xfrm>
        </p:grpSpPr>
        <p:grpSp>
          <p:nvGrpSpPr>
            <p:cNvPr id="58" name="Group 57"/>
            <p:cNvGrpSpPr/>
            <p:nvPr/>
          </p:nvGrpSpPr>
          <p:grpSpPr>
            <a:xfrm>
              <a:off x="6299677" y="1960252"/>
              <a:ext cx="2774016" cy="3765286"/>
              <a:chOff x="5862949" y="1960252"/>
              <a:chExt cx="2774016" cy="3765286"/>
            </a:xfrm>
          </p:grpSpPr>
          <p:grpSp>
            <p:nvGrpSpPr>
              <p:cNvPr id="64" name="Group 63"/>
              <p:cNvGrpSpPr>
                <a:grpSpLocks noChangeAspect="1"/>
              </p:cNvGrpSpPr>
              <p:nvPr/>
            </p:nvGrpSpPr>
            <p:grpSpPr>
              <a:xfrm>
                <a:off x="5862949" y="1960252"/>
                <a:ext cx="2774016" cy="3765286"/>
                <a:chOff x="480251" y="1131715"/>
                <a:chExt cx="3361947" cy="4590139"/>
              </a:xfrm>
            </p:grpSpPr>
            <p:pic>
              <p:nvPicPr>
                <p:cNvPr id="66" name="Picture 65"/>
                <p:cNvPicPr>
                  <a:picLocks noChangeAspect="1"/>
                </p:cNvPicPr>
                <p:nvPr/>
              </p:nvPicPr>
              <p:blipFill rotWithShape="1">
                <a:blip r:embed="rId3"/>
                <a:srcRect l="1452" t="4390" r="1287" b="2033"/>
                <a:stretch/>
              </p:blipFill>
              <p:spPr>
                <a:xfrm>
                  <a:off x="495526" y="1790333"/>
                  <a:ext cx="3346672" cy="3396976"/>
                </a:xfrm>
                <a:prstGeom prst="rect">
                  <a:avLst/>
                </a:prstGeom>
                <a:effectLst/>
              </p:spPr>
            </p:pic>
            <p:sp>
              <p:nvSpPr>
                <p:cNvPr id="67" name="Freeform 30"/>
                <p:cNvSpPr/>
                <p:nvPr/>
              </p:nvSpPr>
              <p:spPr>
                <a:xfrm rot="189395">
                  <a:off x="2451387" y="2032251"/>
                  <a:ext cx="454949" cy="180068"/>
                </a:xfrm>
                <a:custGeom>
                  <a:avLst/>
                  <a:gdLst>
                    <a:gd name="connsiteX0" fmla="*/ 0 w 454949"/>
                    <a:gd name="connsiteY0" fmla="*/ 0 h 180068"/>
                    <a:gd name="connsiteX1" fmla="*/ 227474 w 454949"/>
                    <a:gd name="connsiteY1" fmla="*/ 56864 h 180068"/>
                    <a:gd name="connsiteX2" fmla="*/ 454949 w 454949"/>
                    <a:gd name="connsiteY2" fmla="*/ 180068 h 180068"/>
                  </a:gdLst>
                  <a:ahLst/>
                  <a:cxnLst>
                    <a:cxn ang="0">
                      <a:pos x="connsiteX0" y="connsiteY0"/>
                    </a:cxn>
                    <a:cxn ang="0">
                      <a:pos x="connsiteX1" y="connsiteY1"/>
                    </a:cxn>
                    <a:cxn ang="0">
                      <a:pos x="connsiteX2" y="connsiteY2"/>
                    </a:cxn>
                  </a:cxnLst>
                  <a:rect l="l" t="t" r="r" b="b"/>
                  <a:pathLst>
                    <a:path w="454949" h="180068">
                      <a:moveTo>
                        <a:pt x="0" y="0"/>
                      </a:moveTo>
                      <a:cubicBezTo>
                        <a:pt x="75824" y="13426"/>
                        <a:pt x="151649" y="26853"/>
                        <a:pt x="227474" y="56864"/>
                      </a:cubicBezTo>
                      <a:cubicBezTo>
                        <a:pt x="303299" y="86875"/>
                        <a:pt x="454949" y="180068"/>
                        <a:pt x="454949" y="180068"/>
                      </a:cubicBezTo>
                    </a:path>
                  </a:pathLst>
                </a:custGeom>
                <a:ln w="1270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Rectangle 67"/>
                <p:cNvSpPr/>
                <p:nvPr/>
              </p:nvSpPr>
              <p:spPr>
                <a:xfrm>
                  <a:off x="1497556" y="3391707"/>
                  <a:ext cx="457200" cy="365760"/>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p:cNvSpPr/>
                <p:nvPr/>
              </p:nvSpPr>
              <p:spPr>
                <a:xfrm flipH="1">
                  <a:off x="480251" y="1630981"/>
                  <a:ext cx="81342" cy="36301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p:cNvSpPr txBox="1">
                  <a:spLocks noChangeArrowheads="1"/>
                </p:cNvSpPr>
                <p:nvPr/>
              </p:nvSpPr>
              <p:spPr bwMode="auto">
                <a:xfrm>
                  <a:off x="1338556" y="1131715"/>
                  <a:ext cx="1715137" cy="450241"/>
                </a:xfrm>
                <a:prstGeom prst="rect">
                  <a:avLst/>
                </a:prstGeom>
                <a:noFill/>
                <a:ln w="38100">
                  <a:noFill/>
                  <a:miter lim="800000"/>
                  <a:headEnd/>
                  <a:tailEnd/>
                </a:ln>
                <a:effectLst/>
              </p:spPr>
              <p:txBody>
                <a:bodyPr wrap="square" anchor="ctr">
                  <a:prstTxWarp prst="textNoShape">
                    <a:avLst/>
                  </a:prstTxWarp>
                  <a:spAutoFit/>
                </a:bodyPr>
                <a:lstStyle/>
                <a:p>
                  <a:pPr algn="ctr"/>
                  <a:r>
                    <a:rPr lang="en-US" b="1" dirty="0">
                      <a:latin typeface="+mj-lt"/>
                    </a:rPr>
                    <a:t>CATHODES</a:t>
                  </a:r>
                </a:p>
              </p:txBody>
            </p:sp>
            <p:sp>
              <p:nvSpPr>
                <p:cNvPr id="71" name="Freeform 40"/>
                <p:cNvSpPr/>
                <p:nvPr/>
              </p:nvSpPr>
              <p:spPr>
                <a:xfrm rot="21342144" flipH="1">
                  <a:off x="1495194" y="2030559"/>
                  <a:ext cx="454949" cy="180068"/>
                </a:xfrm>
                <a:custGeom>
                  <a:avLst/>
                  <a:gdLst>
                    <a:gd name="connsiteX0" fmla="*/ 0 w 454949"/>
                    <a:gd name="connsiteY0" fmla="*/ 0 h 180068"/>
                    <a:gd name="connsiteX1" fmla="*/ 227474 w 454949"/>
                    <a:gd name="connsiteY1" fmla="*/ 56864 h 180068"/>
                    <a:gd name="connsiteX2" fmla="*/ 454949 w 454949"/>
                    <a:gd name="connsiteY2" fmla="*/ 180068 h 180068"/>
                  </a:gdLst>
                  <a:ahLst/>
                  <a:cxnLst>
                    <a:cxn ang="0">
                      <a:pos x="connsiteX0" y="connsiteY0"/>
                    </a:cxn>
                    <a:cxn ang="0">
                      <a:pos x="connsiteX1" y="connsiteY1"/>
                    </a:cxn>
                    <a:cxn ang="0">
                      <a:pos x="connsiteX2" y="connsiteY2"/>
                    </a:cxn>
                  </a:cxnLst>
                  <a:rect l="l" t="t" r="r" b="b"/>
                  <a:pathLst>
                    <a:path w="454949" h="180068">
                      <a:moveTo>
                        <a:pt x="0" y="0"/>
                      </a:moveTo>
                      <a:cubicBezTo>
                        <a:pt x="75824" y="13426"/>
                        <a:pt x="151649" y="26853"/>
                        <a:pt x="227474" y="56864"/>
                      </a:cubicBezTo>
                      <a:cubicBezTo>
                        <a:pt x="303299" y="86875"/>
                        <a:pt x="454949" y="180068"/>
                        <a:pt x="454949" y="180068"/>
                      </a:cubicBezTo>
                    </a:path>
                  </a:pathLst>
                </a:custGeom>
                <a:ln w="1270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72" name="Straight Arrow Connector 71"/>
                <p:cNvCxnSpPr/>
                <p:nvPr/>
              </p:nvCxnSpPr>
              <p:spPr>
                <a:xfrm>
                  <a:off x="2201611" y="1528822"/>
                  <a:ext cx="391532" cy="384667"/>
                </a:xfrm>
                <a:prstGeom prst="straightConnector1">
                  <a:avLst/>
                </a:prstGeom>
                <a:ln w="50800" cap="rnd">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rot="5400000">
                  <a:off x="1807973" y="1529897"/>
                  <a:ext cx="393833" cy="382467"/>
                </a:xfrm>
                <a:prstGeom prst="straightConnector1">
                  <a:avLst/>
                </a:prstGeom>
                <a:ln w="50800" cap="rnd">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4" name="Rectangle 73"/>
                <p:cNvSpPr/>
                <p:nvPr/>
              </p:nvSpPr>
              <p:spPr>
                <a:xfrm>
                  <a:off x="2446774" y="3391707"/>
                  <a:ext cx="457200" cy="365760"/>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p:cNvSpPr txBox="1">
                  <a:spLocks noChangeArrowheads="1"/>
                </p:cNvSpPr>
                <p:nvPr/>
              </p:nvSpPr>
              <p:spPr bwMode="auto">
                <a:xfrm>
                  <a:off x="1433086" y="5271613"/>
                  <a:ext cx="1569348" cy="450241"/>
                </a:xfrm>
                <a:prstGeom prst="rect">
                  <a:avLst/>
                </a:prstGeom>
                <a:noFill/>
                <a:ln w="38100">
                  <a:noFill/>
                  <a:miter lim="800000"/>
                  <a:headEnd/>
                  <a:tailEnd/>
                </a:ln>
                <a:effectLst/>
              </p:spPr>
              <p:txBody>
                <a:bodyPr wrap="square" anchor="ctr">
                  <a:prstTxWarp prst="textNoShape">
                    <a:avLst/>
                  </a:prstTxWarp>
                  <a:spAutoFit/>
                </a:bodyPr>
                <a:lstStyle/>
                <a:p>
                  <a:pPr algn="ctr"/>
                  <a:r>
                    <a:rPr lang="en-US" b="1" dirty="0">
                      <a:solidFill>
                        <a:srgbClr val="FF0000"/>
                      </a:solidFill>
                    </a:rPr>
                    <a:t>ANODES</a:t>
                  </a:r>
                </a:p>
              </p:txBody>
            </p:sp>
            <p:cxnSp>
              <p:nvCxnSpPr>
                <p:cNvPr id="76" name="Straight Arrow Connector 75"/>
                <p:cNvCxnSpPr/>
                <p:nvPr/>
              </p:nvCxnSpPr>
              <p:spPr>
                <a:xfrm flipV="1">
                  <a:off x="2201613" y="3807323"/>
                  <a:ext cx="490328" cy="1501213"/>
                </a:xfrm>
                <a:prstGeom prst="straightConnector1">
                  <a:avLst/>
                </a:prstGeom>
                <a:ln w="50800" cap="rnd">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65" name="Straight Arrow Connector 64"/>
              <p:cNvCxnSpPr/>
              <p:nvPr/>
            </p:nvCxnSpPr>
            <p:spPr>
              <a:xfrm flipH="1" flipV="1">
                <a:off x="6867358" y="4155050"/>
                <a:ext cx="404580" cy="1231443"/>
              </a:xfrm>
              <a:prstGeom prst="straightConnector1">
                <a:avLst/>
              </a:prstGeom>
              <a:ln w="50800" cap="rnd">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63" name="Rectangle 62"/>
            <p:cNvSpPr/>
            <p:nvPr/>
          </p:nvSpPr>
          <p:spPr>
            <a:xfrm>
              <a:off x="8966200" y="2897572"/>
              <a:ext cx="107491" cy="16858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47AF89FD-31A3-47CF-BA83-867B3E59B1C8}"/>
              </a:ext>
            </a:extLst>
          </p:cNvPr>
          <p:cNvGrpSpPr/>
          <p:nvPr/>
        </p:nvGrpSpPr>
        <p:grpSpPr>
          <a:xfrm>
            <a:off x="1283023" y="1704351"/>
            <a:ext cx="2774016" cy="3765286"/>
            <a:chOff x="4744582" y="1711303"/>
            <a:chExt cx="2774016" cy="3765286"/>
          </a:xfrm>
        </p:grpSpPr>
        <p:grpSp>
          <p:nvGrpSpPr>
            <p:cNvPr id="77" name="Group 76"/>
            <p:cNvGrpSpPr/>
            <p:nvPr/>
          </p:nvGrpSpPr>
          <p:grpSpPr>
            <a:xfrm>
              <a:off x="4744582" y="1711303"/>
              <a:ext cx="2774016" cy="3765286"/>
              <a:chOff x="6299677" y="1960252"/>
              <a:chExt cx="2774016" cy="3765286"/>
            </a:xfrm>
          </p:grpSpPr>
          <p:grpSp>
            <p:nvGrpSpPr>
              <p:cNvPr id="80" name="Group 79"/>
              <p:cNvGrpSpPr>
                <a:grpSpLocks noChangeAspect="1"/>
              </p:cNvGrpSpPr>
              <p:nvPr/>
            </p:nvGrpSpPr>
            <p:grpSpPr>
              <a:xfrm>
                <a:off x="6299677" y="1960252"/>
                <a:ext cx="2774016" cy="3765286"/>
                <a:chOff x="480251" y="1131715"/>
                <a:chExt cx="3361947" cy="4590139"/>
              </a:xfrm>
            </p:grpSpPr>
            <p:pic>
              <p:nvPicPr>
                <p:cNvPr id="82" name="Picture 81"/>
                <p:cNvPicPr>
                  <a:picLocks noChangeAspect="1"/>
                </p:cNvPicPr>
                <p:nvPr/>
              </p:nvPicPr>
              <p:blipFill rotWithShape="1">
                <a:blip r:embed="rId3"/>
                <a:srcRect l="1452" t="4390" r="1287" b="2033"/>
                <a:stretch/>
              </p:blipFill>
              <p:spPr>
                <a:xfrm>
                  <a:off x="495526" y="1790333"/>
                  <a:ext cx="3346672" cy="3396976"/>
                </a:xfrm>
                <a:prstGeom prst="rect">
                  <a:avLst/>
                </a:prstGeom>
                <a:effectLst/>
              </p:spPr>
            </p:pic>
            <p:sp>
              <p:nvSpPr>
                <p:cNvPr id="84" name="Rectangle 83"/>
                <p:cNvSpPr/>
                <p:nvPr/>
              </p:nvSpPr>
              <p:spPr>
                <a:xfrm>
                  <a:off x="1497556" y="3391707"/>
                  <a:ext cx="457200" cy="36576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84"/>
                <p:cNvSpPr/>
                <p:nvPr/>
              </p:nvSpPr>
              <p:spPr>
                <a:xfrm flipH="1">
                  <a:off x="480251" y="1630981"/>
                  <a:ext cx="81342" cy="36301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extBox 85"/>
                <p:cNvSpPr txBox="1">
                  <a:spLocks noChangeArrowheads="1"/>
                </p:cNvSpPr>
                <p:nvPr/>
              </p:nvSpPr>
              <p:spPr bwMode="auto">
                <a:xfrm>
                  <a:off x="1338556" y="1131715"/>
                  <a:ext cx="1715137" cy="450241"/>
                </a:xfrm>
                <a:prstGeom prst="rect">
                  <a:avLst/>
                </a:prstGeom>
                <a:noFill/>
                <a:ln w="38100">
                  <a:noFill/>
                  <a:miter lim="800000"/>
                  <a:headEnd/>
                  <a:tailEnd/>
                </a:ln>
                <a:effectLst/>
              </p:spPr>
              <p:txBody>
                <a:bodyPr wrap="square" anchor="ctr">
                  <a:prstTxWarp prst="textNoShape">
                    <a:avLst/>
                  </a:prstTxWarp>
                  <a:spAutoFit/>
                </a:bodyPr>
                <a:lstStyle/>
                <a:p>
                  <a:pPr algn="ctr"/>
                  <a:r>
                    <a:rPr lang="en-US" b="1" dirty="0">
                      <a:latin typeface="+mj-lt"/>
                    </a:rPr>
                    <a:t>CATHODE</a:t>
                  </a:r>
                </a:p>
              </p:txBody>
            </p:sp>
            <p:sp>
              <p:nvSpPr>
                <p:cNvPr id="90" name="Rectangle 89"/>
                <p:cNvSpPr/>
                <p:nvPr/>
              </p:nvSpPr>
              <p:spPr>
                <a:xfrm>
                  <a:off x="2446774" y="3391707"/>
                  <a:ext cx="457200" cy="365760"/>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TextBox 90"/>
                <p:cNvSpPr txBox="1">
                  <a:spLocks noChangeArrowheads="1"/>
                </p:cNvSpPr>
                <p:nvPr/>
              </p:nvSpPr>
              <p:spPr bwMode="auto">
                <a:xfrm>
                  <a:off x="1417222" y="5271613"/>
                  <a:ext cx="1569348" cy="450241"/>
                </a:xfrm>
                <a:prstGeom prst="rect">
                  <a:avLst/>
                </a:prstGeom>
                <a:noFill/>
                <a:ln w="38100">
                  <a:noFill/>
                  <a:miter lim="800000"/>
                  <a:headEnd/>
                  <a:tailEnd/>
                </a:ln>
                <a:effectLst/>
              </p:spPr>
              <p:txBody>
                <a:bodyPr wrap="square" anchor="ctr">
                  <a:prstTxWarp prst="textNoShape">
                    <a:avLst/>
                  </a:prstTxWarp>
                  <a:spAutoFit/>
                </a:bodyPr>
                <a:lstStyle/>
                <a:p>
                  <a:pPr algn="ctr"/>
                  <a:r>
                    <a:rPr lang="en-US" b="1" dirty="0">
                      <a:solidFill>
                        <a:srgbClr val="FF0000"/>
                      </a:solidFill>
                    </a:rPr>
                    <a:t>ANODE</a:t>
                  </a:r>
                </a:p>
              </p:txBody>
            </p:sp>
            <p:cxnSp>
              <p:nvCxnSpPr>
                <p:cNvPr id="92" name="Straight Arrow Connector 91"/>
                <p:cNvCxnSpPr/>
                <p:nvPr/>
              </p:nvCxnSpPr>
              <p:spPr>
                <a:xfrm flipV="1">
                  <a:off x="2201613" y="3807323"/>
                  <a:ext cx="490328" cy="1501213"/>
                </a:xfrm>
                <a:prstGeom prst="straightConnector1">
                  <a:avLst/>
                </a:prstGeom>
                <a:ln w="50800" cap="rnd">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79" name="Rectangle 78"/>
              <p:cNvSpPr/>
              <p:nvPr/>
            </p:nvSpPr>
            <p:spPr>
              <a:xfrm>
                <a:off x="8966200" y="2897572"/>
                <a:ext cx="107491" cy="16858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93" name="Straight Arrow Connector 92"/>
            <p:cNvCxnSpPr>
              <a:stCxn id="86" idx="2"/>
            </p:cNvCxnSpPr>
            <p:nvPr/>
          </p:nvCxnSpPr>
          <p:spPr>
            <a:xfrm flipH="1">
              <a:off x="5755807" y="2080635"/>
              <a:ext cx="404580" cy="1418005"/>
            </a:xfrm>
            <a:prstGeom prst="straightConnector1">
              <a:avLst/>
            </a:prstGeom>
            <a:ln w="50800" cap="rnd">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94" name="Content Placeholder 2"/>
          <p:cNvSpPr txBox="1">
            <a:spLocks/>
          </p:cNvSpPr>
          <p:nvPr/>
        </p:nvSpPr>
        <p:spPr>
          <a:xfrm>
            <a:off x="3952005" y="5485695"/>
            <a:ext cx="1239989" cy="424295"/>
          </a:xfrm>
          <a:prstGeom prst="rect">
            <a:avLst/>
          </a:prstGeom>
        </p:spPr>
        <p:txBody>
          <a:bodyPr vert="horz" lIns="91440" tIns="45720" rIns="91440" bIns="45720" rtlCol="0" anchor="ctr">
            <a:noAutofit/>
          </a:bodyPr>
          <a:lstStyle/>
          <a:p>
            <a:pPr>
              <a:defRPr/>
            </a:pPr>
            <a:r>
              <a:rPr lang="en-US" sz="2200" b="1" dirty="0">
                <a:solidFill>
                  <a:srgbClr val="000000"/>
                </a:solidFill>
              </a:rPr>
              <a:t>Both UEs</a:t>
            </a:r>
          </a:p>
        </p:txBody>
      </p:sp>
    </p:spTree>
    <p:extLst>
      <p:ext uri="{BB962C8B-B14F-4D97-AF65-F5344CB8AC3E}">
        <p14:creationId xmlns:p14="http://schemas.microsoft.com/office/powerpoint/2010/main" val="1122986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194630"/>
            <a:ext cx="8229600" cy="1143000"/>
          </a:xfrm>
          <a:prstGeom prst="rect">
            <a:avLst/>
          </a:prstGeom>
        </p:spPr>
        <p:txBody>
          <a:bodyPr/>
          <a:lstStyle/>
          <a:p>
            <a:pPr lvl="0" algn="ctr">
              <a:spcBef>
                <a:spcPct val="0"/>
              </a:spcBef>
            </a:pPr>
            <a:r>
              <a:rPr lang="en-US" sz="4400" dirty="0"/>
              <a:t>Application Basics of TCS:</a:t>
            </a:r>
          </a:p>
          <a:p>
            <a:pPr lvl="0" algn="ctr">
              <a:spcBef>
                <a:spcPct val="0"/>
              </a:spcBef>
            </a:pPr>
            <a:r>
              <a:rPr kumimoji="0" lang="en-US" sz="3200" b="0" i="1" u="none" strike="noStrike" kern="1200" cap="none" spc="0" normalizeH="0" baseline="0" noProof="0" dirty="0">
                <a:ln>
                  <a:noFill/>
                </a:ln>
                <a:solidFill>
                  <a:schemeClr val="tx1"/>
                </a:solidFill>
                <a:effectLst/>
                <a:uLnTx/>
                <a:uFillTx/>
                <a:latin typeface="+mj-lt"/>
                <a:ea typeface="+mj-ea"/>
                <a:cs typeface="+mj-cs"/>
              </a:rPr>
              <a:t>Montage for </a:t>
            </a:r>
            <a:r>
              <a:rPr kumimoji="0" lang="en-US" sz="3200" b="1" i="1" u="sng" strike="noStrike" kern="1200" cap="none" spc="0" normalizeH="0" baseline="0" noProof="0" dirty="0">
                <a:ln>
                  <a:noFill/>
                </a:ln>
                <a:solidFill>
                  <a:schemeClr val="tx1"/>
                </a:solidFill>
                <a:effectLst/>
                <a:uLnTx/>
                <a:uFillTx/>
                <a:latin typeface="+mj-lt"/>
                <a:ea typeface="+mj-ea"/>
                <a:cs typeface="+mj-cs"/>
              </a:rPr>
              <a:t>Lower</a:t>
            </a:r>
            <a:r>
              <a:rPr kumimoji="0" lang="en-US" sz="3200" b="0" i="1" u="none" strike="noStrike" kern="1200" cap="none" spc="0" normalizeH="0" baseline="0" noProof="0" dirty="0">
                <a:ln>
                  <a:noFill/>
                </a:ln>
                <a:solidFill>
                  <a:schemeClr val="tx1"/>
                </a:solidFill>
                <a:effectLst/>
                <a:uLnTx/>
                <a:uFillTx/>
                <a:latin typeface="+mj-lt"/>
                <a:ea typeface="+mj-ea"/>
                <a:cs typeface="+mj-cs"/>
              </a:rPr>
              <a:t> Extremity </a:t>
            </a:r>
            <a:r>
              <a:rPr kumimoji="0" lang="en-US" sz="3200" b="0" i="1" u="none" strike="noStrike" kern="1200" cap="none" spc="0" normalizeH="0" baseline="0" noProof="0" dirty="0" err="1">
                <a:ln>
                  <a:noFill/>
                </a:ln>
                <a:solidFill>
                  <a:schemeClr val="tx1"/>
                </a:solidFill>
                <a:effectLst/>
                <a:uLnTx/>
                <a:uFillTx/>
                <a:latin typeface="+mj-lt"/>
                <a:ea typeface="+mj-ea"/>
                <a:cs typeface="+mj-cs"/>
              </a:rPr>
              <a:t>Neuromodualtion</a:t>
            </a:r>
            <a:br>
              <a:rPr kumimoji="0" lang="en-US" sz="4400" b="0" i="0" u="none" strike="noStrike" kern="1200" cap="none" spc="0" normalizeH="0" baseline="0" noProof="0" dirty="0">
                <a:ln>
                  <a:noFill/>
                </a:ln>
                <a:solidFill>
                  <a:schemeClr val="tx1"/>
                </a:solidFill>
                <a:effectLst/>
                <a:uLnTx/>
                <a:uFillTx/>
                <a:latin typeface="+mj-lt"/>
                <a:ea typeface="+mj-ea"/>
                <a:cs typeface="+mj-cs"/>
              </a:rPr>
            </a:b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grpSp>
        <p:nvGrpSpPr>
          <p:cNvPr id="5" name="Group 4"/>
          <p:cNvGrpSpPr/>
          <p:nvPr/>
        </p:nvGrpSpPr>
        <p:grpSpPr>
          <a:xfrm>
            <a:off x="3177718" y="1837051"/>
            <a:ext cx="2774016" cy="3959981"/>
            <a:chOff x="6299677" y="2164049"/>
            <a:chExt cx="2774016" cy="3959981"/>
          </a:xfrm>
        </p:grpSpPr>
        <p:grpSp>
          <p:nvGrpSpPr>
            <p:cNvPr id="6" name="Group 5"/>
            <p:cNvGrpSpPr/>
            <p:nvPr/>
          </p:nvGrpSpPr>
          <p:grpSpPr>
            <a:xfrm>
              <a:off x="6299677" y="2164049"/>
              <a:ext cx="2774016" cy="3959981"/>
              <a:chOff x="5862949" y="2164049"/>
              <a:chExt cx="2774016" cy="3959981"/>
            </a:xfrm>
          </p:grpSpPr>
          <p:grpSp>
            <p:nvGrpSpPr>
              <p:cNvPr id="8" name="Group 7"/>
              <p:cNvGrpSpPr>
                <a:grpSpLocks noChangeAspect="1"/>
              </p:cNvGrpSpPr>
              <p:nvPr/>
            </p:nvGrpSpPr>
            <p:grpSpPr>
              <a:xfrm>
                <a:off x="5862949" y="2164049"/>
                <a:ext cx="2774016" cy="3959981"/>
                <a:chOff x="480251" y="1380157"/>
                <a:chExt cx="3361947" cy="4827485"/>
              </a:xfrm>
            </p:grpSpPr>
            <p:pic>
              <p:nvPicPr>
                <p:cNvPr id="10" name="Picture 9"/>
                <p:cNvPicPr>
                  <a:picLocks noChangeAspect="1"/>
                </p:cNvPicPr>
                <p:nvPr/>
              </p:nvPicPr>
              <p:blipFill rotWithShape="1">
                <a:blip r:embed="rId3"/>
                <a:srcRect l="1452" t="4390" r="1287" b="2033"/>
                <a:stretch/>
              </p:blipFill>
              <p:spPr>
                <a:xfrm>
                  <a:off x="495526" y="1790333"/>
                  <a:ext cx="3346672" cy="3396976"/>
                </a:xfrm>
                <a:prstGeom prst="rect">
                  <a:avLst/>
                </a:prstGeom>
                <a:effectLst/>
              </p:spPr>
            </p:pic>
            <p:sp>
              <p:nvSpPr>
                <p:cNvPr id="11" name="Freeform 30"/>
                <p:cNvSpPr/>
                <p:nvPr/>
              </p:nvSpPr>
              <p:spPr>
                <a:xfrm rot="9493031">
                  <a:off x="2002473" y="5068531"/>
                  <a:ext cx="454949" cy="180069"/>
                </a:xfrm>
                <a:custGeom>
                  <a:avLst/>
                  <a:gdLst>
                    <a:gd name="connsiteX0" fmla="*/ 0 w 454949"/>
                    <a:gd name="connsiteY0" fmla="*/ 0 h 180068"/>
                    <a:gd name="connsiteX1" fmla="*/ 227474 w 454949"/>
                    <a:gd name="connsiteY1" fmla="*/ 56864 h 180068"/>
                    <a:gd name="connsiteX2" fmla="*/ 454949 w 454949"/>
                    <a:gd name="connsiteY2" fmla="*/ 180068 h 180068"/>
                  </a:gdLst>
                  <a:ahLst/>
                  <a:cxnLst>
                    <a:cxn ang="0">
                      <a:pos x="connsiteX0" y="connsiteY0"/>
                    </a:cxn>
                    <a:cxn ang="0">
                      <a:pos x="connsiteX1" y="connsiteY1"/>
                    </a:cxn>
                    <a:cxn ang="0">
                      <a:pos x="connsiteX2" y="connsiteY2"/>
                    </a:cxn>
                  </a:cxnLst>
                  <a:rect l="l" t="t" r="r" b="b"/>
                  <a:pathLst>
                    <a:path w="454949" h="180068">
                      <a:moveTo>
                        <a:pt x="0" y="0"/>
                      </a:moveTo>
                      <a:cubicBezTo>
                        <a:pt x="75824" y="13426"/>
                        <a:pt x="151649" y="26853"/>
                        <a:pt x="227474" y="56864"/>
                      </a:cubicBezTo>
                      <a:cubicBezTo>
                        <a:pt x="303299" y="86875"/>
                        <a:pt x="454949" y="180068"/>
                        <a:pt x="454949" y="180068"/>
                      </a:cubicBezTo>
                    </a:path>
                  </a:pathLst>
                </a:custGeom>
                <a:ln w="1270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Rectangle 11"/>
                <p:cNvSpPr/>
                <p:nvPr/>
              </p:nvSpPr>
              <p:spPr>
                <a:xfrm>
                  <a:off x="1972489" y="3403319"/>
                  <a:ext cx="457200" cy="365760"/>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flipH="1">
                  <a:off x="480251" y="1630981"/>
                  <a:ext cx="81342" cy="36301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a:spLocks noChangeArrowheads="1"/>
                </p:cNvSpPr>
                <p:nvPr/>
              </p:nvSpPr>
              <p:spPr bwMode="auto">
                <a:xfrm>
                  <a:off x="1600450" y="5757401"/>
                  <a:ext cx="1715137" cy="450241"/>
                </a:xfrm>
                <a:prstGeom prst="rect">
                  <a:avLst/>
                </a:prstGeom>
                <a:noFill/>
                <a:ln w="38100">
                  <a:noFill/>
                  <a:miter lim="800000"/>
                  <a:headEnd/>
                  <a:tailEnd/>
                </a:ln>
                <a:effectLst/>
              </p:spPr>
              <p:txBody>
                <a:bodyPr wrap="square" anchor="ctr">
                  <a:prstTxWarp prst="textNoShape">
                    <a:avLst/>
                  </a:prstTxWarp>
                  <a:spAutoFit/>
                </a:bodyPr>
                <a:lstStyle/>
                <a:p>
                  <a:pPr algn="ctr"/>
                  <a:r>
                    <a:rPr lang="en-US" b="1" dirty="0">
                      <a:latin typeface="+mj-lt"/>
                    </a:rPr>
                    <a:t>CATHODE</a:t>
                  </a:r>
                </a:p>
              </p:txBody>
            </p:sp>
            <p:cxnSp>
              <p:nvCxnSpPr>
                <p:cNvPr id="18" name="Straight Arrow Connector 17"/>
                <p:cNvCxnSpPr/>
                <p:nvPr/>
              </p:nvCxnSpPr>
              <p:spPr>
                <a:xfrm flipH="1" flipV="1">
                  <a:off x="2254734" y="5322588"/>
                  <a:ext cx="204346" cy="458033"/>
                </a:xfrm>
                <a:prstGeom prst="straightConnector1">
                  <a:avLst/>
                </a:prstGeom>
                <a:ln w="50800" cap="rnd">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0" name="TextBox 19"/>
                <p:cNvSpPr txBox="1">
                  <a:spLocks noChangeArrowheads="1"/>
                </p:cNvSpPr>
                <p:nvPr/>
              </p:nvSpPr>
              <p:spPr bwMode="auto">
                <a:xfrm>
                  <a:off x="753176" y="1380157"/>
                  <a:ext cx="1569348" cy="450241"/>
                </a:xfrm>
                <a:prstGeom prst="rect">
                  <a:avLst/>
                </a:prstGeom>
                <a:noFill/>
                <a:ln w="38100">
                  <a:noFill/>
                  <a:miter lim="800000"/>
                  <a:headEnd/>
                  <a:tailEnd/>
                </a:ln>
                <a:effectLst/>
              </p:spPr>
              <p:txBody>
                <a:bodyPr wrap="square" anchor="ctr">
                  <a:prstTxWarp prst="textNoShape">
                    <a:avLst/>
                  </a:prstTxWarp>
                  <a:spAutoFit/>
                </a:bodyPr>
                <a:lstStyle/>
                <a:p>
                  <a:pPr algn="ctr"/>
                  <a:r>
                    <a:rPr lang="en-US" b="1" dirty="0">
                      <a:solidFill>
                        <a:srgbClr val="FF0000"/>
                      </a:solidFill>
                    </a:rPr>
                    <a:t>ANODE</a:t>
                  </a:r>
                </a:p>
              </p:txBody>
            </p:sp>
          </p:grpSp>
          <p:cxnSp>
            <p:nvCxnSpPr>
              <p:cNvPr id="9" name="Straight Arrow Connector 8"/>
              <p:cNvCxnSpPr/>
              <p:nvPr/>
            </p:nvCxnSpPr>
            <p:spPr>
              <a:xfrm>
                <a:off x="6716547" y="2500516"/>
                <a:ext cx="566303" cy="1214234"/>
              </a:xfrm>
              <a:prstGeom prst="straightConnector1">
                <a:avLst/>
              </a:prstGeom>
              <a:ln w="50800" cap="rnd">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7" name="Rectangle 6"/>
            <p:cNvSpPr/>
            <p:nvPr/>
          </p:nvSpPr>
          <p:spPr>
            <a:xfrm>
              <a:off x="8966200" y="2897572"/>
              <a:ext cx="107491" cy="16858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2" name="TextBox 71"/>
          <p:cNvSpPr txBox="1">
            <a:spLocks noChangeArrowheads="1"/>
          </p:cNvSpPr>
          <p:nvPr/>
        </p:nvSpPr>
        <p:spPr bwMode="auto">
          <a:xfrm>
            <a:off x="2923138" y="5797032"/>
            <a:ext cx="3437490" cy="276999"/>
          </a:xfrm>
          <a:prstGeom prst="rect">
            <a:avLst/>
          </a:prstGeom>
          <a:noFill/>
          <a:ln w="9525">
            <a:noFill/>
            <a:miter lim="800000"/>
            <a:headEnd/>
            <a:tailEnd/>
          </a:ln>
        </p:spPr>
        <p:txBody>
          <a:bodyPr wrap="square">
            <a:prstTxWarp prst="textNoShape">
              <a:avLst/>
            </a:prstTxWarp>
            <a:spAutoFit/>
          </a:bodyPr>
          <a:lstStyle/>
          <a:p>
            <a:pPr algn="ctr"/>
            <a:r>
              <a:rPr lang="en-US" sz="1200" i="1" dirty="0">
                <a:solidFill>
                  <a:srgbClr val="000000"/>
                </a:solidFill>
              </a:rPr>
              <a:t>Adapted from www.clinicalgate.com/epilepsy-8</a:t>
            </a:r>
          </a:p>
        </p:txBody>
      </p:sp>
    </p:spTree>
    <p:extLst>
      <p:ext uri="{BB962C8B-B14F-4D97-AF65-F5344CB8AC3E}">
        <p14:creationId xmlns:p14="http://schemas.microsoft.com/office/powerpoint/2010/main" val="3293488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a:spLocks noGrp="1"/>
          </p:cNvSpPr>
          <p:nvPr>
            <p:ph idx="1"/>
          </p:nvPr>
        </p:nvSpPr>
        <p:spPr>
          <a:xfrm>
            <a:off x="453424" y="1120627"/>
            <a:ext cx="8229600" cy="4581420"/>
          </a:xfrm>
        </p:spPr>
        <p:txBody>
          <a:bodyPr anchor="t"/>
          <a:lstStyle/>
          <a:p>
            <a:pPr marL="0" indent="0">
              <a:buNone/>
            </a:pPr>
            <a:r>
              <a:rPr lang="en-US" dirty="0"/>
              <a:t>Two primary classifications of NIBS modalities:</a:t>
            </a:r>
          </a:p>
          <a:p>
            <a:pPr marL="514350" indent="-514350">
              <a:buFont typeface="+mj-lt"/>
              <a:buAutoNum type="arabicPeriod"/>
            </a:pPr>
            <a:r>
              <a:rPr lang="en-US" dirty="0"/>
              <a:t>Transcranial magnetic stimulation (TMS)</a:t>
            </a:r>
          </a:p>
          <a:p>
            <a:pPr marL="1314450" lvl="2" indent="-514350"/>
            <a:r>
              <a:rPr lang="en-US" dirty="0">
                <a:solidFill>
                  <a:schemeClr val="bg1"/>
                </a:solidFill>
              </a:rPr>
              <a:t>Neurophysiology measure: single &amp; paired pulse TMS</a:t>
            </a:r>
          </a:p>
          <a:p>
            <a:pPr marL="1314450" lvl="2" indent="-514350"/>
            <a:r>
              <a:rPr lang="en-US" dirty="0" err="1">
                <a:solidFill>
                  <a:schemeClr val="bg1"/>
                </a:solidFill>
              </a:rPr>
              <a:t>Neuromodulation</a:t>
            </a:r>
            <a:r>
              <a:rPr lang="en-US" dirty="0">
                <a:solidFill>
                  <a:schemeClr val="bg1"/>
                </a:solidFill>
              </a:rPr>
              <a:t> tool: repetitive TMS (</a:t>
            </a:r>
            <a:r>
              <a:rPr lang="en-US" dirty="0" err="1">
                <a:solidFill>
                  <a:schemeClr val="bg1"/>
                </a:solidFill>
              </a:rPr>
              <a:t>rTMS</a:t>
            </a:r>
            <a:r>
              <a:rPr lang="en-US" dirty="0">
                <a:solidFill>
                  <a:schemeClr val="bg1"/>
                </a:solidFill>
              </a:rPr>
              <a:t>), paired associative stimulation (PAS), </a:t>
            </a:r>
          </a:p>
          <a:p>
            <a:pPr marL="514350" indent="-514350">
              <a:buFont typeface="+mj-lt"/>
              <a:buAutoNum type="arabicPeriod"/>
            </a:pPr>
            <a:r>
              <a:rPr lang="en-US" dirty="0"/>
              <a:t>Transcranial current stimulation (</a:t>
            </a:r>
            <a:r>
              <a:rPr lang="en-US" dirty="0" err="1"/>
              <a:t>tCS</a:t>
            </a:r>
            <a:r>
              <a:rPr lang="en-US" dirty="0"/>
              <a:t>)</a:t>
            </a:r>
          </a:p>
          <a:p>
            <a:pPr lvl="2" indent="-342900"/>
            <a:r>
              <a:rPr lang="en-US" dirty="0">
                <a:solidFill>
                  <a:srgbClr val="FFFFFF"/>
                </a:solidFill>
              </a:rPr>
              <a:t>direct (</a:t>
            </a:r>
            <a:r>
              <a:rPr lang="en-US" dirty="0" err="1">
                <a:solidFill>
                  <a:srgbClr val="FFFFFF"/>
                </a:solidFill>
              </a:rPr>
              <a:t>tDCS</a:t>
            </a:r>
            <a:r>
              <a:rPr lang="en-US" dirty="0">
                <a:solidFill>
                  <a:srgbClr val="FFFFFF"/>
                </a:solidFill>
              </a:rPr>
              <a:t>) </a:t>
            </a:r>
          </a:p>
          <a:p>
            <a:pPr lvl="2" indent="-342900"/>
            <a:r>
              <a:rPr lang="en-US" dirty="0">
                <a:solidFill>
                  <a:srgbClr val="FFFFFF"/>
                </a:solidFill>
              </a:rPr>
              <a:t>pulsed (</a:t>
            </a:r>
            <a:r>
              <a:rPr lang="en-US" dirty="0" err="1">
                <a:solidFill>
                  <a:srgbClr val="FFFFFF"/>
                </a:solidFill>
              </a:rPr>
              <a:t>tPCS</a:t>
            </a:r>
            <a:r>
              <a:rPr lang="en-US" dirty="0">
                <a:solidFill>
                  <a:srgbClr val="FFFFFF"/>
                </a:solidFill>
              </a:rPr>
              <a:t>) </a:t>
            </a:r>
          </a:p>
          <a:p>
            <a:pPr lvl="2" indent="-342900"/>
            <a:r>
              <a:rPr lang="en-US" dirty="0">
                <a:solidFill>
                  <a:srgbClr val="FFFFFF"/>
                </a:solidFill>
              </a:rPr>
              <a:t>alternating (</a:t>
            </a:r>
            <a:r>
              <a:rPr lang="en-US" dirty="0" err="1">
                <a:solidFill>
                  <a:srgbClr val="FFFFFF"/>
                </a:solidFill>
              </a:rPr>
              <a:t>tACS</a:t>
            </a:r>
            <a:r>
              <a:rPr lang="en-US" dirty="0">
                <a:solidFill>
                  <a:srgbClr val="FFFFFF"/>
                </a:solidFill>
              </a:rPr>
              <a:t>)</a:t>
            </a:r>
          </a:p>
          <a:p>
            <a:pPr lvl="2" indent="-342900"/>
            <a:r>
              <a:rPr lang="en-US" dirty="0">
                <a:solidFill>
                  <a:srgbClr val="FFFFFF"/>
                </a:solidFill>
              </a:rPr>
              <a:t>random noise (</a:t>
            </a:r>
            <a:r>
              <a:rPr lang="en-US" dirty="0" err="1">
                <a:solidFill>
                  <a:srgbClr val="FFFFFF"/>
                </a:solidFill>
              </a:rPr>
              <a:t>tRNS</a:t>
            </a:r>
            <a:r>
              <a:rPr lang="en-US" dirty="0">
                <a:solidFill>
                  <a:srgbClr val="FFFFFF"/>
                </a:solidFill>
              </a:rPr>
              <a:t>)</a:t>
            </a:r>
          </a:p>
          <a:p>
            <a:pPr marL="800100" lvl="2" indent="0">
              <a:buNone/>
            </a:pPr>
            <a:endParaRPr lang="en-US" dirty="0"/>
          </a:p>
          <a:p>
            <a:pPr marL="1314450" lvl="2" indent="-514350"/>
            <a:endParaRPr lang="en-US" dirty="0"/>
          </a:p>
        </p:txBody>
      </p:sp>
      <p:sp>
        <p:nvSpPr>
          <p:cNvPr id="4" name="Title 1"/>
          <p:cNvSpPr txBox="1">
            <a:spLocks/>
          </p:cNvSpPr>
          <p:nvPr/>
        </p:nvSpPr>
        <p:spPr>
          <a:xfrm>
            <a:off x="453424" y="194630"/>
            <a:ext cx="8229600" cy="1143000"/>
          </a:xfrm>
          <a:prstGeom prst="rect">
            <a:avLst/>
          </a:prstGeom>
        </p:spPr>
        <p:txBody>
          <a:bodyPr/>
          <a:lstStyle/>
          <a:p>
            <a:pPr lvl="0" algn="ctr">
              <a:spcBef>
                <a:spcPct val="0"/>
              </a:spcBef>
            </a:pPr>
            <a:r>
              <a:rPr lang="en-US" sz="4000" dirty="0"/>
              <a:t>Non-Invasive Brain Stimulation (NIBS)</a:t>
            </a:r>
            <a:endParaRPr kumimoji="0" lang="en-US" sz="4000" b="0"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2863024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3" name="Picture 72"/>
          <p:cNvPicPr>
            <a:picLocks noChangeAspect="1"/>
          </p:cNvPicPr>
          <p:nvPr/>
        </p:nvPicPr>
        <p:blipFill>
          <a:blip r:embed="rId3"/>
          <a:stretch>
            <a:fillRect/>
          </a:stretch>
        </p:blipFill>
        <p:spPr>
          <a:xfrm>
            <a:off x="3964199" y="2028099"/>
            <a:ext cx="4848778" cy="3452498"/>
          </a:xfrm>
          <a:prstGeom prst="rect">
            <a:avLst/>
          </a:prstGeom>
        </p:spPr>
      </p:pic>
      <p:sp>
        <p:nvSpPr>
          <p:cNvPr id="4" name="Title 1"/>
          <p:cNvSpPr txBox="1">
            <a:spLocks/>
          </p:cNvSpPr>
          <p:nvPr/>
        </p:nvSpPr>
        <p:spPr>
          <a:xfrm>
            <a:off x="457200" y="194630"/>
            <a:ext cx="8229600" cy="1143000"/>
          </a:xfrm>
          <a:prstGeom prst="rect">
            <a:avLst/>
          </a:prstGeom>
        </p:spPr>
        <p:txBody>
          <a:bodyPr/>
          <a:lstStyle/>
          <a:p>
            <a:pPr lvl="0" algn="ctr">
              <a:spcBef>
                <a:spcPct val="0"/>
              </a:spcBef>
            </a:pPr>
            <a:r>
              <a:rPr lang="en-US" sz="4400" dirty="0"/>
              <a:t>Application Basics of TCS:</a:t>
            </a:r>
          </a:p>
          <a:p>
            <a:pPr lvl="0" algn="ctr">
              <a:spcBef>
                <a:spcPct val="0"/>
              </a:spcBef>
            </a:pPr>
            <a:r>
              <a:rPr kumimoji="0" lang="en-US" sz="3200" b="0" i="1" u="none" strike="noStrike" kern="1200" cap="none" spc="0" normalizeH="0" baseline="0" noProof="0" dirty="0">
                <a:ln>
                  <a:noFill/>
                </a:ln>
                <a:solidFill>
                  <a:schemeClr val="tx1"/>
                </a:solidFill>
                <a:effectLst/>
                <a:uLnTx/>
                <a:uFillTx/>
                <a:latin typeface="+mj-lt"/>
                <a:ea typeface="+mj-ea"/>
                <a:cs typeface="+mj-cs"/>
              </a:rPr>
              <a:t>Montage for </a:t>
            </a:r>
            <a:r>
              <a:rPr kumimoji="0" lang="en-US" sz="3200" b="1" i="1" u="sng" strike="noStrike" kern="1200" cap="none" spc="0" normalizeH="0" baseline="0" noProof="0" dirty="0">
                <a:ln>
                  <a:noFill/>
                </a:ln>
                <a:solidFill>
                  <a:schemeClr val="tx1"/>
                </a:solidFill>
                <a:effectLst/>
                <a:uLnTx/>
                <a:uFillTx/>
                <a:latin typeface="+mj-lt"/>
                <a:ea typeface="+mj-ea"/>
                <a:cs typeface="+mj-cs"/>
              </a:rPr>
              <a:t>Lower</a:t>
            </a:r>
            <a:r>
              <a:rPr kumimoji="0" lang="en-US" sz="3200" b="0" i="1" u="none" strike="noStrike" kern="1200" cap="none" spc="0" normalizeH="0" baseline="0" noProof="0" dirty="0">
                <a:ln>
                  <a:noFill/>
                </a:ln>
                <a:solidFill>
                  <a:schemeClr val="tx1"/>
                </a:solidFill>
                <a:effectLst/>
                <a:uLnTx/>
                <a:uFillTx/>
                <a:latin typeface="+mj-lt"/>
                <a:ea typeface="+mj-ea"/>
                <a:cs typeface="+mj-cs"/>
              </a:rPr>
              <a:t> Extremity </a:t>
            </a:r>
            <a:r>
              <a:rPr kumimoji="0" lang="en-US" sz="3200" b="0" i="1" u="none" strike="noStrike" kern="1200" cap="none" spc="0" normalizeH="0" baseline="0" noProof="0" dirty="0" err="1">
                <a:ln>
                  <a:noFill/>
                </a:ln>
                <a:solidFill>
                  <a:schemeClr val="tx1"/>
                </a:solidFill>
                <a:effectLst/>
                <a:uLnTx/>
                <a:uFillTx/>
                <a:latin typeface="+mj-lt"/>
                <a:ea typeface="+mj-ea"/>
                <a:cs typeface="+mj-cs"/>
              </a:rPr>
              <a:t>Neuromodualtion</a:t>
            </a:r>
            <a:br>
              <a:rPr kumimoji="0" lang="en-US" sz="4400" b="0" i="0" u="none" strike="noStrike" kern="1200" cap="none" spc="0" normalizeH="0" baseline="0" noProof="0" dirty="0">
                <a:ln>
                  <a:noFill/>
                </a:ln>
                <a:solidFill>
                  <a:schemeClr val="tx1"/>
                </a:solidFill>
                <a:effectLst/>
                <a:uLnTx/>
                <a:uFillTx/>
                <a:latin typeface="+mj-lt"/>
                <a:ea typeface="+mj-ea"/>
                <a:cs typeface="+mj-cs"/>
              </a:rPr>
            </a:b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grpSp>
        <p:nvGrpSpPr>
          <p:cNvPr id="5" name="Group 4"/>
          <p:cNvGrpSpPr/>
          <p:nvPr/>
        </p:nvGrpSpPr>
        <p:grpSpPr>
          <a:xfrm>
            <a:off x="403702" y="1794717"/>
            <a:ext cx="2774016" cy="3959981"/>
            <a:chOff x="6299677" y="2164049"/>
            <a:chExt cx="2774016" cy="3959981"/>
          </a:xfrm>
        </p:grpSpPr>
        <p:grpSp>
          <p:nvGrpSpPr>
            <p:cNvPr id="6" name="Group 5"/>
            <p:cNvGrpSpPr/>
            <p:nvPr/>
          </p:nvGrpSpPr>
          <p:grpSpPr>
            <a:xfrm>
              <a:off x="6299677" y="2164049"/>
              <a:ext cx="2774016" cy="3959981"/>
              <a:chOff x="5862949" y="2164049"/>
              <a:chExt cx="2774016" cy="3959981"/>
            </a:xfrm>
          </p:grpSpPr>
          <p:grpSp>
            <p:nvGrpSpPr>
              <p:cNvPr id="8" name="Group 7"/>
              <p:cNvGrpSpPr>
                <a:grpSpLocks noChangeAspect="1"/>
              </p:cNvGrpSpPr>
              <p:nvPr/>
            </p:nvGrpSpPr>
            <p:grpSpPr>
              <a:xfrm>
                <a:off x="5862949" y="2164049"/>
                <a:ext cx="2774016" cy="3959981"/>
                <a:chOff x="480251" y="1380157"/>
                <a:chExt cx="3361947" cy="4827485"/>
              </a:xfrm>
            </p:grpSpPr>
            <p:pic>
              <p:nvPicPr>
                <p:cNvPr id="10" name="Picture 9"/>
                <p:cNvPicPr>
                  <a:picLocks noChangeAspect="1"/>
                </p:cNvPicPr>
                <p:nvPr/>
              </p:nvPicPr>
              <p:blipFill rotWithShape="1">
                <a:blip r:embed="rId4"/>
                <a:srcRect l="1452" t="4390" r="1287" b="2033"/>
                <a:stretch/>
              </p:blipFill>
              <p:spPr>
                <a:xfrm>
                  <a:off x="495526" y="1790333"/>
                  <a:ext cx="3346672" cy="3396976"/>
                </a:xfrm>
                <a:prstGeom prst="rect">
                  <a:avLst/>
                </a:prstGeom>
                <a:effectLst/>
              </p:spPr>
            </p:pic>
            <p:sp>
              <p:nvSpPr>
                <p:cNvPr id="11" name="Freeform 30"/>
                <p:cNvSpPr/>
                <p:nvPr/>
              </p:nvSpPr>
              <p:spPr>
                <a:xfrm rot="9493031">
                  <a:off x="2002473" y="5068531"/>
                  <a:ext cx="454949" cy="180069"/>
                </a:xfrm>
                <a:custGeom>
                  <a:avLst/>
                  <a:gdLst>
                    <a:gd name="connsiteX0" fmla="*/ 0 w 454949"/>
                    <a:gd name="connsiteY0" fmla="*/ 0 h 180068"/>
                    <a:gd name="connsiteX1" fmla="*/ 227474 w 454949"/>
                    <a:gd name="connsiteY1" fmla="*/ 56864 h 180068"/>
                    <a:gd name="connsiteX2" fmla="*/ 454949 w 454949"/>
                    <a:gd name="connsiteY2" fmla="*/ 180068 h 180068"/>
                  </a:gdLst>
                  <a:ahLst/>
                  <a:cxnLst>
                    <a:cxn ang="0">
                      <a:pos x="connsiteX0" y="connsiteY0"/>
                    </a:cxn>
                    <a:cxn ang="0">
                      <a:pos x="connsiteX1" y="connsiteY1"/>
                    </a:cxn>
                    <a:cxn ang="0">
                      <a:pos x="connsiteX2" y="connsiteY2"/>
                    </a:cxn>
                  </a:cxnLst>
                  <a:rect l="l" t="t" r="r" b="b"/>
                  <a:pathLst>
                    <a:path w="454949" h="180068">
                      <a:moveTo>
                        <a:pt x="0" y="0"/>
                      </a:moveTo>
                      <a:cubicBezTo>
                        <a:pt x="75824" y="13426"/>
                        <a:pt x="151649" y="26853"/>
                        <a:pt x="227474" y="56864"/>
                      </a:cubicBezTo>
                      <a:cubicBezTo>
                        <a:pt x="303299" y="86875"/>
                        <a:pt x="454949" y="180068"/>
                        <a:pt x="454949" y="180068"/>
                      </a:cubicBezTo>
                    </a:path>
                  </a:pathLst>
                </a:custGeom>
                <a:ln w="1270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Rectangle 11"/>
                <p:cNvSpPr/>
                <p:nvPr/>
              </p:nvSpPr>
              <p:spPr>
                <a:xfrm>
                  <a:off x="1972489" y="3403319"/>
                  <a:ext cx="457200" cy="365760"/>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flipH="1">
                  <a:off x="480251" y="1630981"/>
                  <a:ext cx="81342" cy="36301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a:spLocks noChangeArrowheads="1"/>
                </p:cNvSpPr>
                <p:nvPr/>
              </p:nvSpPr>
              <p:spPr bwMode="auto">
                <a:xfrm>
                  <a:off x="1600450" y="5757401"/>
                  <a:ext cx="1715137" cy="450241"/>
                </a:xfrm>
                <a:prstGeom prst="rect">
                  <a:avLst/>
                </a:prstGeom>
                <a:noFill/>
                <a:ln w="38100">
                  <a:noFill/>
                  <a:miter lim="800000"/>
                  <a:headEnd/>
                  <a:tailEnd/>
                </a:ln>
                <a:effectLst/>
              </p:spPr>
              <p:txBody>
                <a:bodyPr wrap="square" anchor="ctr">
                  <a:prstTxWarp prst="textNoShape">
                    <a:avLst/>
                  </a:prstTxWarp>
                  <a:spAutoFit/>
                </a:bodyPr>
                <a:lstStyle/>
                <a:p>
                  <a:pPr algn="ctr"/>
                  <a:r>
                    <a:rPr lang="en-US" b="1" dirty="0">
                      <a:latin typeface="+mj-lt"/>
                    </a:rPr>
                    <a:t>CATHODE</a:t>
                  </a:r>
                </a:p>
              </p:txBody>
            </p:sp>
            <p:cxnSp>
              <p:nvCxnSpPr>
                <p:cNvPr id="18" name="Straight Arrow Connector 17"/>
                <p:cNvCxnSpPr/>
                <p:nvPr/>
              </p:nvCxnSpPr>
              <p:spPr>
                <a:xfrm flipH="1" flipV="1">
                  <a:off x="2254734" y="5322588"/>
                  <a:ext cx="204346" cy="458033"/>
                </a:xfrm>
                <a:prstGeom prst="straightConnector1">
                  <a:avLst/>
                </a:prstGeom>
                <a:ln w="50800" cap="rnd">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0" name="TextBox 19"/>
                <p:cNvSpPr txBox="1">
                  <a:spLocks noChangeArrowheads="1"/>
                </p:cNvSpPr>
                <p:nvPr/>
              </p:nvSpPr>
              <p:spPr bwMode="auto">
                <a:xfrm>
                  <a:off x="753176" y="1380157"/>
                  <a:ext cx="1569348" cy="450241"/>
                </a:xfrm>
                <a:prstGeom prst="rect">
                  <a:avLst/>
                </a:prstGeom>
                <a:noFill/>
                <a:ln w="38100">
                  <a:noFill/>
                  <a:miter lim="800000"/>
                  <a:headEnd/>
                  <a:tailEnd/>
                </a:ln>
                <a:effectLst/>
              </p:spPr>
              <p:txBody>
                <a:bodyPr wrap="square" anchor="ctr">
                  <a:prstTxWarp prst="textNoShape">
                    <a:avLst/>
                  </a:prstTxWarp>
                  <a:spAutoFit/>
                </a:bodyPr>
                <a:lstStyle/>
                <a:p>
                  <a:pPr algn="ctr"/>
                  <a:r>
                    <a:rPr lang="en-US" b="1" dirty="0">
                      <a:solidFill>
                        <a:srgbClr val="FF0000"/>
                      </a:solidFill>
                    </a:rPr>
                    <a:t>ANODE</a:t>
                  </a:r>
                </a:p>
              </p:txBody>
            </p:sp>
          </p:grpSp>
          <p:cxnSp>
            <p:nvCxnSpPr>
              <p:cNvPr id="9" name="Straight Arrow Connector 8"/>
              <p:cNvCxnSpPr/>
              <p:nvPr/>
            </p:nvCxnSpPr>
            <p:spPr>
              <a:xfrm>
                <a:off x="6716547" y="2500516"/>
                <a:ext cx="566303" cy="1214234"/>
              </a:xfrm>
              <a:prstGeom prst="straightConnector1">
                <a:avLst/>
              </a:prstGeom>
              <a:ln w="50800" cap="rnd">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7" name="Rectangle 6"/>
            <p:cNvSpPr/>
            <p:nvPr/>
          </p:nvSpPr>
          <p:spPr>
            <a:xfrm>
              <a:off x="8966200" y="2897572"/>
              <a:ext cx="107491" cy="16858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2" name="TextBox 71"/>
          <p:cNvSpPr txBox="1">
            <a:spLocks noChangeArrowheads="1"/>
          </p:cNvSpPr>
          <p:nvPr/>
        </p:nvSpPr>
        <p:spPr bwMode="auto">
          <a:xfrm>
            <a:off x="149122" y="5754698"/>
            <a:ext cx="3437490" cy="276999"/>
          </a:xfrm>
          <a:prstGeom prst="rect">
            <a:avLst/>
          </a:prstGeom>
          <a:noFill/>
          <a:ln w="9525">
            <a:noFill/>
            <a:miter lim="800000"/>
            <a:headEnd/>
            <a:tailEnd/>
          </a:ln>
        </p:spPr>
        <p:txBody>
          <a:bodyPr wrap="square">
            <a:prstTxWarp prst="textNoShape">
              <a:avLst/>
            </a:prstTxWarp>
            <a:spAutoFit/>
          </a:bodyPr>
          <a:lstStyle/>
          <a:p>
            <a:pPr algn="ctr"/>
            <a:r>
              <a:rPr lang="en-US" sz="1200" i="1" dirty="0">
                <a:solidFill>
                  <a:srgbClr val="000000"/>
                </a:solidFill>
              </a:rPr>
              <a:t>Adapted from www.clinicalgate.com/epilepsy-8</a:t>
            </a:r>
          </a:p>
        </p:txBody>
      </p:sp>
      <p:sp>
        <p:nvSpPr>
          <p:cNvPr id="74" name="TextBox 73"/>
          <p:cNvSpPr txBox="1">
            <a:spLocks noChangeArrowheads="1"/>
          </p:cNvSpPr>
          <p:nvPr/>
        </p:nvSpPr>
        <p:spPr bwMode="auto">
          <a:xfrm>
            <a:off x="3971372" y="5435330"/>
            <a:ext cx="4848778" cy="276999"/>
          </a:xfrm>
          <a:prstGeom prst="rect">
            <a:avLst/>
          </a:prstGeom>
          <a:noFill/>
          <a:ln w="9525">
            <a:noFill/>
            <a:miter lim="800000"/>
            <a:headEnd/>
            <a:tailEnd/>
          </a:ln>
        </p:spPr>
        <p:txBody>
          <a:bodyPr wrap="square">
            <a:prstTxWarp prst="textNoShape">
              <a:avLst/>
            </a:prstTxWarp>
            <a:spAutoFit/>
          </a:bodyPr>
          <a:lstStyle/>
          <a:p>
            <a:pPr algn="ctr"/>
            <a:r>
              <a:rPr lang="en-US" sz="1200" i="1" dirty="0" err="1">
                <a:solidFill>
                  <a:srgbClr val="000000"/>
                </a:solidFill>
              </a:rPr>
              <a:t>Kaski</a:t>
            </a:r>
            <a:r>
              <a:rPr lang="en-US" sz="1200" i="1" dirty="0">
                <a:solidFill>
                  <a:srgbClr val="000000"/>
                </a:solidFill>
              </a:rPr>
              <a:t> et al., J </a:t>
            </a:r>
            <a:r>
              <a:rPr lang="en-US" sz="1200" i="1" dirty="0" err="1">
                <a:solidFill>
                  <a:srgbClr val="000000"/>
                </a:solidFill>
              </a:rPr>
              <a:t>Neurophysiol</a:t>
            </a:r>
            <a:r>
              <a:rPr lang="en-US" sz="1200" i="1" dirty="0">
                <a:solidFill>
                  <a:srgbClr val="000000"/>
                </a:solidFill>
              </a:rPr>
              <a:t>, 2012</a:t>
            </a:r>
          </a:p>
        </p:txBody>
      </p:sp>
      <p:grpSp>
        <p:nvGrpSpPr>
          <p:cNvPr id="16" name="Group 15">
            <a:extLst>
              <a:ext uri="{FF2B5EF4-FFF2-40B4-BE49-F238E27FC236}">
                <a16:creationId xmlns:a16="http://schemas.microsoft.com/office/drawing/2014/main" id="{DE209A6F-7CBB-45A1-8E88-D2B8EE0B7A61}"/>
              </a:ext>
            </a:extLst>
          </p:cNvPr>
          <p:cNvGrpSpPr/>
          <p:nvPr/>
        </p:nvGrpSpPr>
        <p:grpSpPr>
          <a:xfrm>
            <a:off x="4727157" y="3572788"/>
            <a:ext cx="1054737" cy="1264225"/>
            <a:chOff x="4751398" y="3566370"/>
            <a:chExt cx="1054737" cy="1264225"/>
          </a:xfrm>
        </p:grpSpPr>
        <p:sp>
          <p:nvSpPr>
            <p:cNvPr id="23" name="Arc 22">
              <a:extLst>
                <a:ext uri="{FF2B5EF4-FFF2-40B4-BE49-F238E27FC236}">
                  <a16:creationId xmlns:a16="http://schemas.microsoft.com/office/drawing/2014/main" id="{F99D8787-A583-47BC-B63E-A911ADA0F67E}"/>
                </a:ext>
              </a:extLst>
            </p:cNvPr>
            <p:cNvSpPr/>
            <p:nvPr/>
          </p:nvSpPr>
          <p:spPr>
            <a:xfrm rot="6067560">
              <a:off x="4724474" y="3736493"/>
              <a:ext cx="1101403" cy="813621"/>
            </a:xfrm>
            <a:prstGeom prst="arc">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Arc 23">
              <a:extLst>
                <a:ext uri="{FF2B5EF4-FFF2-40B4-BE49-F238E27FC236}">
                  <a16:creationId xmlns:a16="http://schemas.microsoft.com/office/drawing/2014/main" id="{ABD5D849-0E73-4112-A22C-2734ED9B30AD}"/>
                </a:ext>
              </a:extLst>
            </p:cNvPr>
            <p:cNvSpPr/>
            <p:nvPr/>
          </p:nvSpPr>
          <p:spPr>
            <a:xfrm rot="6067560">
              <a:off x="4821698" y="3844539"/>
              <a:ext cx="807183" cy="597528"/>
            </a:xfrm>
            <a:prstGeom prst="arc">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Arc 24">
              <a:extLst>
                <a:ext uri="{FF2B5EF4-FFF2-40B4-BE49-F238E27FC236}">
                  <a16:creationId xmlns:a16="http://schemas.microsoft.com/office/drawing/2014/main" id="{5A35DAD5-1855-4129-95B8-E18DD3FDD2CD}"/>
                </a:ext>
              </a:extLst>
            </p:cNvPr>
            <p:cNvSpPr/>
            <p:nvPr/>
          </p:nvSpPr>
          <p:spPr>
            <a:xfrm rot="6067560">
              <a:off x="4646654" y="3671114"/>
              <a:ext cx="1264225" cy="1054737"/>
            </a:xfrm>
            <a:prstGeom prst="arc">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61D5A359-2AB3-4E36-962A-428C3262869C}"/>
              </a:ext>
            </a:extLst>
          </p:cNvPr>
          <p:cNvGrpSpPr/>
          <p:nvPr/>
        </p:nvGrpSpPr>
        <p:grpSpPr>
          <a:xfrm>
            <a:off x="7139199" y="4055600"/>
            <a:ext cx="1115800" cy="382979"/>
            <a:chOff x="7139199" y="4055600"/>
            <a:chExt cx="1115800" cy="382979"/>
          </a:xfrm>
        </p:grpSpPr>
        <p:sp>
          <p:nvSpPr>
            <p:cNvPr id="17" name="Arc 16">
              <a:extLst>
                <a:ext uri="{FF2B5EF4-FFF2-40B4-BE49-F238E27FC236}">
                  <a16:creationId xmlns:a16="http://schemas.microsoft.com/office/drawing/2014/main" id="{53C509FC-B5A1-4D20-BD8B-9DE47386F3DA}"/>
                </a:ext>
              </a:extLst>
            </p:cNvPr>
            <p:cNvSpPr/>
            <p:nvPr/>
          </p:nvSpPr>
          <p:spPr>
            <a:xfrm rot="10800000">
              <a:off x="7340600" y="4107042"/>
              <a:ext cx="426720" cy="195718"/>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Arc 27">
              <a:extLst>
                <a:ext uri="{FF2B5EF4-FFF2-40B4-BE49-F238E27FC236}">
                  <a16:creationId xmlns:a16="http://schemas.microsoft.com/office/drawing/2014/main" id="{72220465-F2A2-4AC2-8071-C2DC2B610E15}"/>
                </a:ext>
              </a:extLst>
            </p:cNvPr>
            <p:cNvSpPr/>
            <p:nvPr/>
          </p:nvSpPr>
          <p:spPr>
            <a:xfrm rot="10800000">
              <a:off x="7208519" y="4055601"/>
              <a:ext cx="921871" cy="331541"/>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Arc 29">
              <a:extLst>
                <a:ext uri="{FF2B5EF4-FFF2-40B4-BE49-F238E27FC236}">
                  <a16:creationId xmlns:a16="http://schemas.microsoft.com/office/drawing/2014/main" id="{67F5C10A-8604-4A6A-ABD2-9778F7279DEA}"/>
                </a:ext>
              </a:extLst>
            </p:cNvPr>
            <p:cNvSpPr/>
            <p:nvPr/>
          </p:nvSpPr>
          <p:spPr>
            <a:xfrm rot="10800000">
              <a:off x="7139199" y="4055600"/>
              <a:ext cx="1115800" cy="382979"/>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735453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50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grpId="0" nodeType="withEffect">
                                  <p:stCondLst>
                                    <p:cond delay="1500"/>
                                  </p:stCondLst>
                                  <p:childTnLst>
                                    <p:set>
                                      <p:cBhvr>
                                        <p:cTn id="8" dur="1" fill="hold">
                                          <p:stCondLst>
                                            <p:cond delay="0"/>
                                          </p:stCondLst>
                                        </p:cTn>
                                        <p:tgtEl>
                                          <p:spTgt spid="74"/>
                                        </p:tgtEl>
                                        <p:attrNameLst>
                                          <p:attrName>style.visibility</p:attrName>
                                        </p:attrNameLst>
                                      </p:cBhvr>
                                      <p:to>
                                        <p:strVal val="visible"/>
                                      </p:to>
                                    </p:set>
                                  </p:childTnLst>
                                </p:cTn>
                              </p:par>
                            </p:childTnLst>
                          </p:cTn>
                        </p:par>
                        <p:par>
                          <p:cTn id="9" fill="hold">
                            <p:stCondLst>
                              <p:cond delay="1500"/>
                            </p:stCondLst>
                            <p:childTnLst>
                              <p:par>
                                <p:cTn id="10" presetID="10" presetClass="entr" presetSubtype="0" fill="hold" nodeType="afterEffect">
                                  <p:stCondLst>
                                    <p:cond delay="12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nodeType="withEffect">
                                  <p:stCondLst>
                                    <p:cond delay="125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681729101"/>
              </p:ext>
            </p:extLst>
          </p:nvPr>
        </p:nvGraphicFramePr>
        <p:xfrm>
          <a:off x="1745694" y="1331397"/>
          <a:ext cx="5652611" cy="4020585"/>
        </p:xfrm>
        <a:graphic>
          <a:graphicData uri="http://schemas.openxmlformats.org/drawingml/2006/table">
            <a:tbl>
              <a:tblPr firstRow="1" bandRow="1">
                <a:tableStyleId>{EB344D84-9AFB-497E-A393-DC336BA19D2E}</a:tableStyleId>
              </a:tblPr>
              <a:tblGrid>
                <a:gridCol w="1333447">
                  <a:extLst>
                    <a:ext uri="{9D8B030D-6E8A-4147-A177-3AD203B41FA5}">
                      <a16:colId xmlns:a16="http://schemas.microsoft.com/office/drawing/2014/main" val="20000"/>
                    </a:ext>
                  </a:extLst>
                </a:gridCol>
                <a:gridCol w="4319164">
                  <a:extLst>
                    <a:ext uri="{9D8B030D-6E8A-4147-A177-3AD203B41FA5}">
                      <a16:colId xmlns:a16="http://schemas.microsoft.com/office/drawing/2014/main" val="20002"/>
                    </a:ext>
                  </a:extLst>
                </a:gridCol>
              </a:tblGrid>
              <a:tr h="429085">
                <a:tc>
                  <a:txBody>
                    <a:bodyPr/>
                    <a:lstStyle/>
                    <a:p>
                      <a:pPr algn="ctr"/>
                      <a:endParaRPr lang="en-US" dirty="0"/>
                    </a:p>
                  </a:txBody>
                  <a:tcPr anchor="ctr">
                    <a:solidFill>
                      <a:srgbClr val="0A508C"/>
                    </a:solidFill>
                  </a:tcPr>
                </a:tc>
                <a:tc>
                  <a:txBody>
                    <a:bodyPr/>
                    <a:lstStyle/>
                    <a:p>
                      <a:pPr algn="ctr"/>
                      <a:r>
                        <a:rPr lang="en-US" dirty="0" err="1"/>
                        <a:t>tCS</a:t>
                      </a:r>
                      <a:endParaRPr lang="en-US" dirty="0"/>
                    </a:p>
                  </a:txBody>
                  <a:tcPr anchor="ctr">
                    <a:solidFill>
                      <a:srgbClr val="0A508C"/>
                    </a:solidFill>
                  </a:tcPr>
                </a:tc>
                <a:extLst>
                  <a:ext uri="{0D108BD9-81ED-4DB2-BD59-A6C34878D82A}">
                    <a16:rowId xmlns:a16="http://schemas.microsoft.com/office/drawing/2014/main" val="10000"/>
                  </a:ext>
                </a:extLst>
              </a:tr>
              <a:tr h="718300">
                <a:tc>
                  <a:txBody>
                    <a:bodyPr/>
                    <a:lstStyle/>
                    <a:p>
                      <a:pPr algn="ctr"/>
                      <a:r>
                        <a:rPr lang="en-US" b="0" dirty="0" err="1"/>
                        <a:t>Focality</a:t>
                      </a:r>
                      <a:endParaRPr lang="en-US" b="1" dirty="0"/>
                    </a:p>
                  </a:txBody>
                  <a:tcPr anchor="ctr"/>
                </a:tc>
                <a:tc>
                  <a:txBody>
                    <a:bodyPr/>
                    <a:lstStyle/>
                    <a:p>
                      <a:pPr algn="ctr">
                        <a:buFont typeface="Arial"/>
                        <a:buChar char="•"/>
                      </a:pPr>
                      <a:r>
                        <a:rPr lang="en-US" b="0" dirty="0"/>
                        <a:t> Broad stimulation</a:t>
                      </a:r>
                      <a:r>
                        <a:rPr lang="en-US" b="0" baseline="0" dirty="0"/>
                        <a:t> area</a:t>
                      </a:r>
                      <a:endParaRPr lang="en-US" b="0" dirty="0"/>
                    </a:p>
                  </a:txBody>
                  <a:tcPr anchor="ctr"/>
                </a:tc>
                <a:extLst>
                  <a:ext uri="{0D108BD9-81ED-4DB2-BD59-A6C34878D82A}">
                    <a16:rowId xmlns:a16="http://schemas.microsoft.com/office/drawing/2014/main" val="10001"/>
                  </a:ext>
                </a:extLst>
              </a:tr>
              <a:tr h="718300">
                <a:tc>
                  <a:txBody>
                    <a:bodyPr/>
                    <a:lstStyle/>
                    <a:p>
                      <a:pPr algn="ctr"/>
                      <a:r>
                        <a:rPr lang="en-US" dirty="0"/>
                        <a:t>Cost</a:t>
                      </a:r>
                      <a:endParaRPr lang="en-US" b="1" dirty="0"/>
                    </a:p>
                  </a:txBody>
                  <a:tcPr anchor="ctr"/>
                </a:tc>
                <a:tc>
                  <a:txBody>
                    <a:bodyPr/>
                    <a:lstStyle/>
                    <a:p>
                      <a:pPr algn="ctr">
                        <a:buFont typeface="Wingdings" charset="2"/>
                        <a:buChar char="ü"/>
                      </a:pPr>
                      <a:r>
                        <a:rPr lang="en-US" b="1" dirty="0"/>
                        <a:t> More</a:t>
                      </a:r>
                      <a:r>
                        <a:rPr lang="en-US" b="1" baseline="0" dirty="0"/>
                        <a:t> affordable</a:t>
                      </a:r>
                      <a:endParaRPr lang="en-US" b="1" dirty="0"/>
                    </a:p>
                  </a:txBody>
                  <a:tcPr anchor="ctr"/>
                </a:tc>
                <a:extLst>
                  <a:ext uri="{0D108BD9-81ED-4DB2-BD59-A6C34878D82A}">
                    <a16:rowId xmlns:a16="http://schemas.microsoft.com/office/drawing/2014/main" val="10002"/>
                  </a:ext>
                </a:extLst>
              </a:tr>
              <a:tr h="718300">
                <a:tc>
                  <a:txBody>
                    <a:bodyPr/>
                    <a:lstStyle/>
                    <a:p>
                      <a:pPr algn="ctr"/>
                      <a:r>
                        <a:rPr lang="en-US" dirty="0"/>
                        <a:t>Portability</a:t>
                      </a:r>
                      <a:endParaRPr lang="en-US" b="1" dirty="0"/>
                    </a:p>
                  </a:txBody>
                  <a:tcPr anchor="ctr"/>
                </a:tc>
                <a:tc>
                  <a:txBody>
                    <a:bodyPr/>
                    <a:lstStyle/>
                    <a:p>
                      <a:pPr marL="0" lvl="0" algn="ctr">
                        <a:buFont typeface="Wingdings" charset="2"/>
                        <a:buChar char="ü"/>
                      </a:pPr>
                      <a:r>
                        <a:rPr lang="en-US" b="1" dirty="0"/>
                        <a:t> Small footprint, easy to transport</a:t>
                      </a:r>
                    </a:p>
                  </a:txBody>
                  <a:tcPr anchor="ctr"/>
                </a:tc>
                <a:extLst>
                  <a:ext uri="{0D108BD9-81ED-4DB2-BD59-A6C34878D82A}">
                    <a16:rowId xmlns:a16="http://schemas.microsoft.com/office/drawing/2014/main" val="10003"/>
                  </a:ext>
                </a:extLst>
              </a:tr>
              <a:tr h="71830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Ease of Use</a:t>
                      </a:r>
                      <a:endParaRPr lang="en-US" b="1" dirty="0"/>
                    </a:p>
                  </a:txBody>
                  <a:tcPr anchor="ctr"/>
                </a:tc>
                <a:tc>
                  <a:txBody>
                    <a:bodyPr/>
                    <a:lstStyle/>
                    <a:p>
                      <a:pPr algn="ctr">
                        <a:buFont typeface="Wingdings" charset="2"/>
                        <a:buChar char="ü"/>
                      </a:pPr>
                      <a:r>
                        <a:rPr lang="en-US" b="1" dirty="0"/>
                        <a:t> Easily applied</a:t>
                      </a:r>
                    </a:p>
                  </a:txBody>
                  <a:tcPr anchor="ctr"/>
                </a:tc>
                <a:extLst>
                  <a:ext uri="{0D108BD9-81ED-4DB2-BD59-A6C34878D82A}">
                    <a16:rowId xmlns:a16="http://schemas.microsoft.com/office/drawing/2014/main" val="10004"/>
                  </a:ext>
                </a:extLst>
              </a:tr>
              <a:tr h="71830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0" dirty="0"/>
                        <a:t>Application</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 typeface="Wingdings" charset="2"/>
                        <a:buChar char="ü"/>
                        <a:tabLst/>
                        <a:defRPr/>
                      </a:pPr>
                      <a:r>
                        <a:rPr lang="en-US" b="1" dirty="0"/>
                        <a:t>Participant</a:t>
                      </a:r>
                      <a:r>
                        <a:rPr lang="en-US" b="1" baseline="0" dirty="0"/>
                        <a:t> can move during stimulation</a:t>
                      </a:r>
                      <a:endParaRPr lang="en-US" b="1" dirty="0"/>
                    </a:p>
                  </a:txBody>
                  <a:tcPr anchor="ctr"/>
                </a:tc>
                <a:extLst>
                  <a:ext uri="{0D108BD9-81ED-4DB2-BD59-A6C34878D82A}">
                    <a16:rowId xmlns:a16="http://schemas.microsoft.com/office/drawing/2014/main" val="10005"/>
                  </a:ext>
                </a:extLst>
              </a:tr>
            </a:tbl>
          </a:graphicData>
        </a:graphic>
      </p:graphicFrame>
      <p:sp>
        <p:nvSpPr>
          <p:cNvPr id="2" name="Title 1"/>
          <p:cNvSpPr>
            <a:spLocks noGrp="1"/>
          </p:cNvSpPr>
          <p:nvPr>
            <p:ph type="title"/>
          </p:nvPr>
        </p:nvSpPr>
        <p:spPr>
          <a:xfrm>
            <a:off x="457200" y="350258"/>
            <a:ext cx="8229600" cy="1143000"/>
          </a:xfrm>
        </p:spPr>
        <p:txBody>
          <a:bodyPr/>
          <a:lstStyle/>
          <a:p>
            <a:r>
              <a:rPr lang="en-US" dirty="0"/>
              <a:t>Advantages of </a:t>
            </a:r>
            <a:r>
              <a:rPr lang="en-US" dirty="0" err="1"/>
              <a:t>tCS</a:t>
            </a:r>
            <a:br>
              <a:rPr lang="en-US" dirty="0"/>
            </a:br>
            <a:endParaRPr lang="en-US" dirty="0"/>
          </a:p>
        </p:txBody>
      </p:sp>
    </p:spTree>
    <p:extLst>
      <p:ext uri="{BB962C8B-B14F-4D97-AF65-F5344CB8AC3E}">
        <p14:creationId xmlns:p14="http://schemas.microsoft.com/office/powerpoint/2010/main" val="2830688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272647" y="1494907"/>
          <a:ext cx="8598706" cy="4020585"/>
        </p:xfrm>
        <a:graphic>
          <a:graphicData uri="http://schemas.openxmlformats.org/drawingml/2006/table">
            <a:tbl>
              <a:tblPr firstRow="1" bandRow="1">
                <a:tableStyleId>{EB344D84-9AFB-497E-A393-DC336BA19D2E}</a:tableStyleId>
              </a:tblPr>
              <a:tblGrid>
                <a:gridCol w="1333447">
                  <a:extLst>
                    <a:ext uri="{9D8B030D-6E8A-4147-A177-3AD203B41FA5}">
                      <a16:colId xmlns:a16="http://schemas.microsoft.com/office/drawing/2014/main" val="20000"/>
                    </a:ext>
                  </a:extLst>
                </a:gridCol>
                <a:gridCol w="2946095">
                  <a:extLst>
                    <a:ext uri="{9D8B030D-6E8A-4147-A177-3AD203B41FA5}">
                      <a16:colId xmlns:a16="http://schemas.microsoft.com/office/drawing/2014/main" val="20001"/>
                    </a:ext>
                  </a:extLst>
                </a:gridCol>
                <a:gridCol w="4319164">
                  <a:extLst>
                    <a:ext uri="{9D8B030D-6E8A-4147-A177-3AD203B41FA5}">
                      <a16:colId xmlns:a16="http://schemas.microsoft.com/office/drawing/2014/main" val="20002"/>
                    </a:ext>
                  </a:extLst>
                </a:gridCol>
              </a:tblGrid>
              <a:tr h="429085">
                <a:tc>
                  <a:txBody>
                    <a:bodyPr/>
                    <a:lstStyle/>
                    <a:p>
                      <a:pPr algn="ctr"/>
                      <a:endParaRPr lang="en-US" dirty="0"/>
                    </a:p>
                  </a:txBody>
                  <a:tcPr anchor="ctr">
                    <a:solidFill>
                      <a:srgbClr val="0A508C"/>
                    </a:solidFill>
                  </a:tcPr>
                </a:tc>
                <a:tc>
                  <a:txBody>
                    <a:bodyPr/>
                    <a:lstStyle/>
                    <a:p>
                      <a:pPr algn="ctr"/>
                      <a:r>
                        <a:rPr lang="en-US" dirty="0" err="1"/>
                        <a:t>rTMS</a:t>
                      </a:r>
                      <a:endParaRPr lang="en-US" dirty="0"/>
                    </a:p>
                  </a:txBody>
                  <a:tcPr anchor="ctr">
                    <a:solidFill>
                      <a:srgbClr val="0A508C"/>
                    </a:solidFill>
                  </a:tcPr>
                </a:tc>
                <a:tc>
                  <a:txBody>
                    <a:bodyPr/>
                    <a:lstStyle/>
                    <a:p>
                      <a:pPr algn="ctr"/>
                      <a:r>
                        <a:rPr lang="en-US" dirty="0" err="1"/>
                        <a:t>tCS</a:t>
                      </a:r>
                      <a:endParaRPr lang="en-US" dirty="0"/>
                    </a:p>
                  </a:txBody>
                  <a:tcPr anchor="ctr">
                    <a:solidFill>
                      <a:srgbClr val="0A508C"/>
                    </a:solidFill>
                  </a:tcPr>
                </a:tc>
                <a:extLst>
                  <a:ext uri="{0D108BD9-81ED-4DB2-BD59-A6C34878D82A}">
                    <a16:rowId xmlns:a16="http://schemas.microsoft.com/office/drawing/2014/main" val="10000"/>
                  </a:ext>
                </a:extLst>
              </a:tr>
              <a:tr h="718300">
                <a:tc>
                  <a:txBody>
                    <a:bodyPr/>
                    <a:lstStyle/>
                    <a:p>
                      <a:pPr algn="ctr"/>
                      <a:r>
                        <a:rPr lang="en-US" b="0" dirty="0" err="1"/>
                        <a:t>Focality</a:t>
                      </a:r>
                      <a:endParaRPr lang="en-US" b="1" dirty="0"/>
                    </a:p>
                  </a:txBody>
                  <a:tcPr anchor="ctr"/>
                </a:tc>
                <a:tc>
                  <a:txBody>
                    <a:bodyPr/>
                    <a:lstStyle/>
                    <a:p>
                      <a:pPr algn="ctr">
                        <a:buFont typeface="Wingdings" charset="2"/>
                        <a:buChar char="ü"/>
                      </a:pPr>
                      <a:r>
                        <a:rPr lang="en-US" b="1" dirty="0"/>
                        <a:t> Specific</a:t>
                      </a:r>
                      <a:r>
                        <a:rPr lang="en-US" b="1" baseline="0" dirty="0"/>
                        <a:t> stimulation area</a:t>
                      </a:r>
                      <a:endParaRPr lang="en-US" b="1" dirty="0"/>
                    </a:p>
                  </a:txBody>
                  <a:tcPr marB="91440" anchor="ctr"/>
                </a:tc>
                <a:tc>
                  <a:txBody>
                    <a:bodyPr/>
                    <a:lstStyle/>
                    <a:p>
                      <a:pPr algn="ctr">
                        <a:buFont typeface="Arial"/>
                        <a:buChar char="•"/>
                      </a:pPr>
                      <a:r>
                        <a:rPr lang="en-US" b="0" dirty="0"/>
                        <a:t> Broad stimulation</a:t>
                      </a:r>
                      <a:r>
                        <a:rPr lang="en-US" b="0" baseline="0" dirty="0"/>
                        <a:t> area</a:t>
                      </a:r>
                      <a:endParaRPr lang="en-US" b="0" dirty="0"/>
                    </a:p>
                  </a:txBody>
                  <a:tcPr anchor="ctr"/>
                </a:tc>
                <a:extLst>
                  <a:ext uri="{0D108BD9-81ED-4DB2-BD59-A6C34878D82A}">
                    <a16:rowId xmlns:a16="http://schemas.microsoft.com/office/drawing/2014/main" val="10001"/>
                  </a:ext>
                </a:extLst>
              </a:tr>
              <a:tr h="718300">
                <a:tc>
                  <a:txBody>
                    <a:bodyPr/>
                    <a:lstStyle/>
                    <a:p>
                      <a:pPr algn="ctr"/>
                      <a:r>
                        <a:rPr lang="en-US" dirty="0"/>
                        <a:t>Cost</a:t>
                      </a:r>
                      <a:endParaRPr lang="en-US" b="1" dirty="0"/>
                    </a:p>
                  </a:txBody>
                  <a:tcPr anchor="ctr"/>
                </a:tc>
                <a:tc>
                  <a:txBody>
                    <a:bodyPr/>
                    <a:lstStyle/>
                    <a:p>
                      <a:pPr algn="ctr">
                        <a:buFont typeface="Arial"/>
                        <a:buChar char="•"/>
                      </a:pPr>
                      <a:r>
                        <a:rPr lang="en-US" dirty="0"/>
                        <a:t> Expensive equipment</a:t>
                      </a:r>
                    </a:p>
                  </a:txBody>
                  <a:tcPr marB="137160" anchor="ctr"/>
                </a:tc>
                <a:tc>
                  <a:txBody>
                    <a:bodyPr/>
                    <a:lstStyle/>
                    <a:p>
                      <a:pPr algn="ctr">
                        <a:buFont typeface="Wingdings" charset="2"/>
                        <a:buChar char="ü"/>
                      </a:pPr>
                      <a:r>
                        <a:rPr lang="en-US" b="1" dirty="0"/>
                        <a:t> More</a:t>
                      </a:r>
                      <a:r>
                        <a:rPr lang="en-US" b="1" baseline="0" dirty="0"/>
                        <a:t> affordable</a:t>
                      </a:r>
                      <a:endParaRPr lang="en-US" b="1" dirty="0"/>
                    </a:p>
                  </a:txBody>
                  <a:tcPr anchor="ctr"/>
                </a:tc>
                <a:extLst>
                  <a:ext uri="{0D108BD9-81ED-4DB2-BD59-A6C34878D82A}">
                    <a16:rowId xmlns:a16="http://schemas.microsoft.com/office/drawing/2014/main" val="10002"/>
                  </a:ext>
                </a:extLst>
              </a:tr>
              <a:tr h="718300">
                <a:tc>
                  <a:txBody>
                    <a:bodyPr/>
                    <a:lstStyle/>
                    <a:p>
                      <a:pPr algn="ctr"/>
                      <a:r>
                        <a:rPr lang="en-US" dirty="0"/>
                        <a:t>Portability</a:t>
                      </a:r>
                      <a:endParaRPr lang="en-US" b="1" dirty="0"/>
                    </a:p>
                  </a:txBody>
                  <a:tcPr anchor="ctr"/>
                </a:tc>
                <a:tc>
                  <a:txBody>
                    <a:bodyPr/>
                    <a:lstStyle/>
                    <a:p>
                      <a:pPr algn="ctr">
                        <a:buFont typeface="Arial"/>
                        <a:buChar char="•"/>
                      </a:pPr>
                      <a:r>
                        <a:rPr lang="en-US" dirty="0"/>
                        <a:t> Large and bulky</a:t>
                      </a:r>
                    </a:p>
                  </a:txBody>
                  <a:tcPr marB="91440" anchor="ctr"/>
                </a:tc>
                <a:tc>
                  <a:txBody>
                    <a:bodyPr/>
                    <a:lstStyle/>
                    <a:p>
                      <a:pPr marL="0" lvl="0" algn="ctr">
                        <a:buFont typeface="Wingdings" charset="2"/>
                        <a:buChar char="ü"/>
                      </a:pPr>
                      <a:r>
                        <a:rPr lang="en-US" b="1" dirty="0"/>
                        <a:t> Small footprint, easy to transport</a:t>
                      </a:r>
                    </a:p>
                  </a:txBody>
                  <a:tcPr anchor="ctr"/>
                </a:tc>
                <a:extLst>
                  <a:ext uri="{0D108BD9-81ED-4DB2-BD59-A6C34878D82A}">
                    <a16:rowId xmlns:a16="http://schemas.microsoft.com/office/drawing/2014/main" val="10003"/>
                  </a:ext>
                </a:extLst>
              </a:tr>
              <a:tr h="71830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Ease of Use</a:t>
                      </a:r>
                      <a:endParaRPr lang="en-US" b="1" dirty="0"/>
                    </a:p>
                  </a:txBody>
                  <a:tcPr anchor="ctr"/>
                </a:tc>
                <a:tc>
                  <a:txBody>
                    <a:bodyPr/>
                    <a:lstStyle/>
                    <a:p>
                      <a:pPr algn="ctr">
                        <a:buFont typeface="Arial"/>
                        <a:buChar char="•"/>
                      </a:pPr>
                      <a:r>
                        <a:rPr lang="en-US" sz="1800" baseline="0" dirty="0"/>
                        <a:t> Extensive training needed</a:t>
                      </a:r>
                    </a:p>
                  </a:txBody>
                  <a:tcPr marB="91440" anchor="ctr"/>
                </a:tc>
                <a:tc>
                  <a:txBody>
                    <a:bodyPr/>
                    <a:lstStyle/>
                    <a:p>
                      <a:pPr algn="ctr">
                        <a:buFont typeface="Wingdings" charset="2"/>
                        <a:buChar char="ü"/>
                      </a:pPr>
                      <a:r>
                        <a:rPr lang="en-US" b="1" dirty="0"/>
                        <a:t> Easily applied</a:t>
                      </a:r>
                    </a:p>
                  </a:txBody>
                  <a:tcPr anchor="ctr"/>
                </a:tc>
                <a:extLst>
                  <a:ext uri="{0D108BD9-81ED-4DB2-BD59-A6C34878D82A}">
                    <a16:rowId xmlns:a16="http://schemas.microsoft.com/office/drawing/2014/main" val="10004"/>
                  </a:ext>
                </a:extLst>
              </a:tr>
              <a:tr h="71830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0" dirty="0"/>
                        <a:t>Application</a:t>
                      </a: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 typeface="Arial"/>
                        <a:buChar char="•"/>
                        <a:tabLst/>
                        <a:defRPr/>
                      </a:pPr>
                      <a:r>
                        <a:rPr lang="en-US" dirty="0"/>
                        <a:t> Participant</a:t>
                      </a:r>
                      <a:r>
                        <a:rPr lang="en-US" baseline="0" dirty="0"/>
                        <a:t> in fixed position</a:t>
                      </a:r>
                      <a:endParaRPr lang="en-US" dirty="0"/>
                    </a:p>
                  </a:txBody>
                  <a:tcPr marB="91440" anchor="ctr"/>
                </a:tc>
                <a:tc>
                  <a:txBody>
                    <a:bodyPr/>
                    <a:lstStyle/>
                    <a:p>
                      <a:pPr marL="0" marR="0" lvl="0" indent="0" algn="ctr" defTabSz="457200" rtl="0" eaLnBrk="1" fontAlgn="auto" latinLnBrk="0" hangingPunct="1">
                        <a:lnSpc>
                          <a:spcPct val="100000"/>
                        </a:lnSpc>
                        <a:spcBef>
                          <a:spcPts val="0"/>
                        </a:spcBef>
                        <a:spcAft>
                          <a:spcPts val="0"/>
                        </a:spcAft>
                        <a:buClrTx/>
                        <a:buSzTx/>
                        <a:buFont typeface="Wingdings" charset="2"/>
                        <a:buChar char="ü"/>
                        <a:tabLst/>
                        <a:defRPr/>
                      </a:pPr>
                      <a:r>
                        <a:rPr lang="en-US" b="1" dirty="0"/>
                        <a:t>Participant</a:t>
                      </a:r>
                      <a:r>
                        <a:rPr lang="en-US" b="1" baseline="0" dirty="0"/>
                        <a:t> can move during stimulation</a:t>
                      </a:r>
                      <a:endParaRPr lang="en-US" b="1" dirty="0"/>
                    </a:p>
                  </a:txBody>
                  <a:tcPr anchor="ctr"/>
                </a:tc>
                <a:extLst>
                  <a:ext uri="{0D108BD9-81ED-4DB2-BD59-A6C34878D82A}">
                    <a16:rowId xmlns:a16="http://schemas.microsoft.com/office/drawing/2014/main" val="10005"/>
                  </a:ext>
                </a:extLst>
              </a:tr>
            </a:tbl>
          </a:graphicData>
        </a:graphic>
      </p:graphicFrame>
      <p:sp>
        <p:nvSpPr>
          <p:cNvPr id="2" name="Title 1"/>
          <p:cNvSpPr>
            <a:spLocks noGrp="1"/>
          </p:cNvSpPr>
          <p:nvPr>
            <p:ph type="title"/>
          </p:nvPr>
        </p:nvSpPr>
        <p:spPr>
          <a:xfrm>
            <a:off x="457200" y="194630"/>
            <a:ext cx="8229600" cy="1143000"/>
          </a:xfrm>
        </p:spPr>
        <p:txBody>
          <a:bodyPr/>
          <a:lstStyle/>
          <a:p>
            <a:r>
              <a:rPr lang="en-US" dirty="0"/>
              <a:t>Advantages of </a:t>
            </a:r>
            <a:r>
              <a:rPr lang="en-US" dirty="0" err="1"/>
              <a:t>tCS</a:t>
            </a:r>
            <a:br>
              <a:rPr lang="en-US" dirty="0"/>
            </a:br>
            <a:endParaRPr lang="en-US" dirty="0"/>
          </a:p>
        </p:txBody>
      </p:sp>
    </p:spTree>
    <p:extLst>
      <p:ext uri="{BB962C8B-B14F-4D97-AF65-F5344CB8AC3E}">
        <p14:creationId xmlns:p14="http://schemas.microsoft.com/office/powerpoint/2010/main" val="11126107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60400" y="2379030"/>
            <a:ext cx="8229600" cy="1938970"/>
          </a:xfrm>
          <a:prstGeom prst="rect">
            <a:avLst/>
          </a:prstGeom>
        </p:spPr>
        <p:txBody>
          <a:bodyPr/>
          <a:lstStyle/>
          <a:p>
            <a:pPr lvl="0" algn="ctr">
              <a:spcBef>
                <a:spcPct val="0"/>
              </a:spcBef>
            </a:pPr>
            <a:r>
              <a:rPr lang="en-US" sz="4400" dirty="0"/>
              <a:t>Non-Invasive Brain Stimulation in Persons with SCI</a:t>
            </a:r>
            <a:endParaRPr kumimoji="0" lang="en-US" sz="4400" b="0" i="0" u="none" strike="noStrike" kern="1200" cap="none" spc="0" normalizeH="0" baseline="0" noProof="0" dirty="0">
              <a:ln>
                <a:noFill/>
              </a:ln>
              <a:effectLst/>
              <a:uLnTx/>
              <a:uFillTx/>
              <a:latin typeface="+mj-lt"/>
              <a:ea typeface="+mj-ea"/>
              <a:cs typeface="+mj-cs"/>
            </a:endParaRPr>
          </a:p>
        </p:txBody>
      </p:sp>
    </p:spTree>
    <p:extLst>
      <p:ext uri="{BB962C8B-B14F-4D97-AF65-F5344CB8AC3E}">
        <p14:creationId xmlns:p14="http://schemas.microsoft.com/office/powerpoint/2010/main" val="5219003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spasticit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Content Placeholder 2"/>
          <p:cNvSpPr txBox="1">
            <a:spLocks/>
          </p:cNvSpPr>
          <p:nvPr/>
        </p:nvSpPr>
        <p:spPr>
          <a:xfrm>
            <a:off x="318660" y="1562756"/>
            <a:ext cx="4253340" cy="4455520"/>
          </a:xfrm>
          <a:prstGeom prst="rect">
            <a:avLst/>
          </a:prstGeom>
        </p:spPr>
        <p:txBody>
          <a:bodyPr vert="horz" lIns="91440" tIns="45720" rIns="91440" bIns="45720" rtlCol="0" anchor="ctr">
            <a:noAutofit/>
          </a:bodyPr>
          <a:lstStyle/>
          <a:p>
            <a:pPr marL="457200" indent="-457200">
              <a:buFont typeface="+mj-lt"/>
              <a:buAutoNum type="arabicPeriod"/>
              <a:defRPr/>
            </a:pPr>
            <a:r>
              <a:rPr lang="en-US" sz="2500" dirty="0">
                <a:solidFill>
                  <a:srgbClr val="000000"/>
                </a:solidFill>
              </a:rPr>
              <a:t>Disruption of communication within the spinal cord</a:t>
            </a:r>
          </a:p>
          <a:p>
            <a:pPr marL="457200" indent="-457200">
              <a:buFont typeface="+mj-lt"/>
              <a:buAutoNum type="arabicPeriod"/>
              <a:defRPr/>
            </a:pPr>
            <a:r>
              <a:rPr lang="en-US" sz="2500" dirty="0">
                <a:solidFill>
                  <a:schemeClr val="bg1"/>
                </a:solidFill>
              </a:rPr>
              <a:t>Decrease in cortical excitability</a:t>
            </a:r>
          </a:p>
        </p:txBody>
      </p:sp>
      <p:sp>
        <p:nvSpPr>
          <p:cNvPr id="10" name="Rectangle 9">
            <a:extLst>
              <a:ext uri="{FF2B5EF4-FFF2-40B4-BE49-F238E27FC236}">
                <a16:creationId xmlns:a16="http://schemas.microsoft.com/office/drawing/2014/main" id="{9C806505-EFDA-491D-90C4-ACC8F2861C3D}"/>
              </a:ext>
            </a:extLst>
          </p:cNvPr>
          <p:cNvSpPr/>
          <p:nvPr/>
        </p:nvSpPr>
        <p:spPr>
          <a:xfrm>
            <a:off x="5171847" y="1535159"/>
            <a:ext cx="3088807" cy="45775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1" name="Picture 3" descr="C:\Users\SCIL Processing\Desktop\UE corticospinal connections diagram 11-03-15 v2.tif">
            <a:extLst>
              <a:ext uri="{FF2B5EF4-FFF2-40B4-BE49-F238E27FC236}">
                <a16:creationId xmlns:a16="http://schemas.microsoft.com/office/drawing/2014/main" id="{1207625D-717E-4ABA-8AEB-12C839E9D1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1643" y="1633667"/>
            <a:ext cx="3115225" cy="4347560"/>
          </a:xfrm>
          <a:prstGeom prst="rect">
            <a:avLst/>
          </a:prstGeom>
          <a:noFill/>
          <a:extLst>
            <a:ext uri="{909E8E84-426E-40DD-AFC4-6F175D3DCCD1}">
              <a14:hiddenFill xmlns:a14="http://schemas.microsoft.com/office/drawing/2010/main">
                <a:solidFill>
                  <a:srgbClr val="FFFFFF"/>
                </a:solidFill>
              </a14:hiddenFill>
            </a:ext>
          </a:extLst>
        </p:spPr>
      </p:pic>
      <p:sp>
        <p:nvSpPr>
          <p:cNvPr id="13" name="Explosion 2 13">
            <a:extLst>
              <a:ext uri="{FF2B5EF4-FFF2-40B4-BE49-F238E27FC236}">
                <a16:creationId xmlns:a16="http://schemas.microsoft.com/office/drawing/2014/main" id="{862B2D3E-C1F2-4F33-926A-6D24B3A8C781}"/>
              </a:ext>
            </a:extLst>
          </p:cNvPr>
          <p:cNvSpPr/>
          <p:nvPr/>
        </p:nvSpPr>
        <p:spPr>
          <a:xfrm>
            <a:off x="7056679" y="1605500"/>
            <a:ext cx="650987" cy="594508"/>
          </a:xfrm>
          <a:prstGeom prst="irregularSeal2">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4" name="Picture 13">
            <a:extLst>
              <a:ext uri="{FF2B5EF4-FFF2-40B4-BE49-F238E27FC236}">
                <a16:creationId xmlns:a16="http://schemas.microsoft.com/office/drawing/2014/main" id="{32212D0D-3806-4B07-9FD0-3868F99626DB}"/>
              </a:ext>
            </a:extLst>
          </p:cNvPr>
          <p:cNvPicPr>
            <a:picLocks noChangeAspect="1"/>
          </p:cNvPicPr>
          <p:nvPr/>
        </p:nvPicPr>
        <p:blipFill>
          <a:blip r:embed="rId4"/>
          <a:srcRect t="31805"/>
          <a:stretch>
            <a:fillRect/>
          </a:stretch>
        </p:blipFill>
        <p:spPr>
          <a:xfrm>
            <a:off x="5275906" y="3012776"/>
            <a:ext cx="3120962" cy="2969436"/>
          </a:xfrm>
          <a:prstGeom prst="rect">
            <a:avLst/>
          </a:prstGeom>
        </p:spPr>
      </p:pic>
      <p:sp>
        <p:nvSpPr>
          <p:cNvPr id="15" name="TextBox 14">
            <a:extLst>
              <a:ext uri="{FF2B5EF4-FFF2-40B4-BE49-F238E27FC236}">
                <a16:creationId xmlns:a16="http://schemas.microsoft.com/office/drawing/2014/main" id="{25CC55A4-8530-497F-B4AD-350C5197D248}"/>
              </a:ext>
            </a:extLst>
          </p:cNvPr>
          <p:cNvSpPr txBox="1"/>
          <p:nvPr/>
        </p:nvSpPr>
        <p:spPr>
          <a:xfrm>
            <a:off x="7060784" y="3373878"/>
            <a:ext cx="291896" cy="276999"/>
          </a:xfrm>
          <a:prstGeom prst="rect">
            <a:avLst/>
          </a:prstGeom>
          <a:noFill/>
          <a:ln w="19050">
            <a:solidFill>
              <a:schemeClr val="tx1"/>
            </a:solidFill>
          </a:ln>
          <a:effectLst/>
        </p:spPr>
        <p:txBody>
          <a:bodyPr wrap="square" rtlCol="0">
            <a:spAutoFit/>
          </a:bodyPr>
          <a:lstStyle/>
          <a:p>
            <a:pPr algn="ctr"/>
            <a:r>
              <a:rPr lang="en-US" sz="1200" dirty="0">
                <a:solidFill>
                  <a:prstClr val="black"/>
                </a:solidFill>
              </a:rPr>
              <a:t>1</a:t>
            </a:r>
          </a:p>
        </p:txBody>
      </p:sp>
      <p:grpSp>
        <p:nvGrpSpPr>
          <p:cNvPr id="2" name="Group 15">
            <a:extLst>
              <a:ext uri="{FF2B5EF4-FFF2-40B4-BE49-F238E27FC236}">
                <a16:creationId xmlns:a16="http://schemas.microsoft.com/office/drawing/2014/main" id="{B9B8DB2D-61D7-4BFC-BBE9-9C276C103C4E}"/>
              </a:ext>
            </a:extLst>
          </p:cNvPr>
          <p:cNvGrpSpPr/>
          <p:nvPr/>
        </p:nvGrpSpPr>
        <p:grpSpPr>
          <a:xfrm>
            <a:off x="7369614" y="3021243"/>
            <a:ext cx="502594" cy="1169249"/>
            <a:chOff x="5102719" y="3107798"/>
            <a:chExt cx="594051" cy="1272845"/>
          </a:xfrm>
        </p:grpSpPr>
        <p:pic>
          <p:nvPicPr>
            <p:cNvPr id="17" name="Picture 2" descr="C:\Users\SCIL Processing\Desktop\UE corticospinal connections diagram 11-03-15impaired spinal conduction.tif">
              <a:extLst>
                <a:ext uri="{FF2B5EF4-FFF2-40B4-BE49-F238E27FC236}">
                  <a16:creationId xmlns:a16="http://schemas.microsoft.com/office/drawing/2014/main" id="{28F72E11-E2DE-48B6-B89B-EAE3C5CD30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6240" t="31699" r="16243" b="41407"/>
            <a:stretch/>
          </p:blipFill>
          <p:spPr bwMode="auto">
            <a:xfrm>
              <a:off x="5102719" y="3107798"/>
              <a:ext cx="594051" cy="1272845"/>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51505997-4B2A-48B5-B586-82B9CB571B79}"/>
                </a:ext>
              </a:extLst>
            </p:cNvPr>
            <p:cNvCxnSpPr/>
            <p:nvPr/>
          </p:nvCxnSpPr>
          <p:spPr>
            <a:xfrm rot="5400000">
              <a:off x="5095233" y="4077850"/>
              <a:ext cx="516696" cy="1588"/>
            </a:xfrm>
            <a:prstGeom prst="line">
              <a:avLst/>
            </a:prstGeom>
            <a:ln w="2667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C6E49E71-5526-49CA-94F9-2431D1D85091}"/>
                </a:ext>
              </a:extLst>
            </p:cNvPr>
            <p:cNvSpPr/>
            <p:nvPr/>
          </p:nvSpPr>
          <p:spPr>
            <a:xfrm rot="20389180">
              <a:off x="5165229" y="3734095"/>
              <a:ext cx="457200" cy="941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cxnSp>
          <p:nvCxnSpPr>
            <p:cNvPr id="23" name="Straight Connector 22">
              <a:extLst>
                <a:ext uri="{FF2B5EF4-FFF2-40B4-BE49-F238E27FC236}">
                  <a16:creationId xmlns:a16="http://schemas.microsoft.com/office/drawing/2014/main" id="{B27BCC06-A59D-45A3-862F-B5E1B2A47765}"/>
                </a:ext>
              </a:extLst>
            </p:cNvPr>
            <p:cNvCxnSpPr/>
            <p:nvPr/>
          </p:nvCxnSpPr>
          <p:spPr>
            <a:xfrm flipV="1">
              <a:off x="5152685" y="3664827"/>
              <a:ext cx="457200" cy="166726"/>
            </a:xfrm>
            <a:prstGeom prst="line">
              <a:avLst/>
            </a:prstGeom>
            <a:ln>
              <a:solidFill>
                <a:srgbClr val="C00000"/>
              </a:solidFill>
            </a:ln>
            <a:effectLst/>
          </p:spPr>
          <p:style>
            <a:lnRef idx="2">
              <a:schemeClr val="accent2"/>
            </a:lnRef>
            <a:fillRef idx="0">
              <a:schemeClr val="accent2"/>
            </a:fillRef>
            <a:effectRef idx="1">
              <a:schemeClr val="accent2"/>
            </a:effectRef>
            <a:fontRef idx="minor">
              <a:schemeClr val="tx1"/>
            </a:fontRef>
          </p:style>
        </p:cxnSp>
        <p:cxnSp>
          <p:nvCxnSpPr>
            <p:cNvPr id="24" name="Straight Connector 23">
              <a:extLst>
                <a:ext uri="{FF2B5EF4-FFF2-40B4-BE49-F238E27FC236}">
                  <a16:creationId xmlns:a16="http://schemas.microsoft.com/office/drawing/2014/main" id="{5976FE38-CFE9-4EC7-8E26-C7AA7E26FE5B}"/>
                </a:ext>
              </a:extLst>
            </p:cNvPr>
            <p:cNvCxnSpPr/>
            <p:nvPr/>
          </p:nvCxnSpPr>
          <p:spPr>
            <a:xfrm flipV="1">
              <a:off x="5161739" y="3741013"/>
              <a:ext cx="457200" cy="166726"/>
            </a:xfrm>
            <a:prstGeom prst="line">
              <a:avLst/>
            </a:prstGeom>
            <a:ln>
              <a:solidFill>
                <a:srgbClr val="C00000"/>
              </a:solidFill>
            </a:ln>
            <a:effectLst/>
          </p:spPr>
          <p:style>
            <a:lnRef idx="2">
              <a:schemeClr val="accent2"/>
            </a:lnRef>
            <a:fillRef idx="0">
              <a:schemeClr val="accent2"/>
            </a:fillRef>
            <a:effectRef idx="1">
              <a:schemeClr val="accent2"/>
            </a:effectRef>
            <a:fontRef idx="minor">
              <a:schemeClr val="tx1"/>
            </a:fontRef>
          </p:style>
        </p:cxnSp>
      </p:grpSp>
      <p:grpSp>
        <p:nvGrpSpPr>
          <p:cNvPr id="3" name="Group 24">
            <a:extLst>
              <a:ext uri="{FF2B5EF4-FFF2-40B4-BE49-F238E27FC236}">
                <a16:creationId xmlns:a16="http://schemas.microsoft.com/office/drawing/2014/main" id="{9DA6FC07-6C59-4DB9-8B2D-9E6CAD366169}"/>
              </a:ext>
            </a:extLst>
          </p:cNvPr>
          <p:cNvGrpSpPr>
            <a:grpSpLocks noChangeAspect="1"/>
          </p:cNvGrpSpPr>
          <p:nvPr/>
        </p:nvGrpSpPr>
        <p:grpSpPr>
          <a:xfrm>
            <a:off x="5275906" y="3011791"/>
            <a:ext cx="3120962" cy="2969436"/>
            <a:chOff x="6993547" y="2764378"/>
            <a:chExt cx="3386505" cy="3232530"/>
          </a:xfrm>
        </p:grpSpPr>
        <p:pic>
          <p:nvPicPr>
            <p:cNvPr id="26" name="Picture 25">
              <a:extLst>
                <a:ext uri="{FF2B5EF4-FFF2-40B4-BE49-F238E27FC236}">
                  <a16:creationId xmlns:a16="http://schemas.microsoft.com/office/drawing/2014/main" id="{7D8B9B75-B2B5-4BE5-B967-912F59B6EA56}"/>
                </a:ext>
              </a:extLst>
            </p:cNvPr>
            <p:cNvPicPr>
              <a:picLocks noChangeAspect="1"/>
            </p:cNvPicPr>
            <p:nvPr/>
          </p:nvPicPr>
          <p:blipFill>
            <a:blip r:embed="rId6"/>
            <a:srcRect t="31584"/>
            <a:stretch>
              <a:fillRect/>
            </a:stretch>
          </p:blipFill>
          <p:spPr>
            <a:xfrm>
              <a:off x="6993547" y="2764378"/>
              <a:ext cx="3386505" cy="3232530"/>
            </a:xfrm>
            <a:prstGeom prst="rect">
              <a:avLst/>
            </a:prstGeom>
          </p:spPr>
        </p:pic>
        <p:cxnSp>
          <p:nvCxnSpPr>
            <p:cNvPr id="27" name="Straight Connector 26">
              <a:extLst>
                <a:ext uri="{FF2B5EF4-FFF2-40B4-BE49-F238E27FC236}">
                  <a16:creationId xmlns:a16="http://schemas.microsoft.com/office/drawing/2014/main" id="{474872F6-4A31-4DF0-AECD-C7F7205BFD46}"/>
                </a:ext>
              </a:extLst>
            </p:cNvPr>
            <p:cNvCxnSpPr/>
            <p:nvPr/>
          </p:nvCxnSpPr>
          <p:spPr>
            <a:xfrm rot="5400000">
              <a:off x="9228735" y="3734430"/>
              <a:ext cx="516696" cy="1588"/>
            </a:xfrm>
            <a:prstGeom prst="line">
              <a:avLst/>
            </a:prstGeom>
            <a:ln w="2667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4" name="Group 20">
              <a:extLst>
                <a:ext uri="{FF2B5EF4-FFF2-40B4-BE49-F238E27FC236}">
                  <a16:creationId xmlns:a16="http://schemas.microsoft.com/office/drawing/2014/main" id="{C716AFF5-26C0-44CD-A52E-58F69A71CE98}"/>
                </a:ext>
              </a:extLst>
            </p:cNvPr>
            <p:cNvGrpSpPr/>
            <p:nvPr/>
          </p:nvGrpSpPr>
          <p:grpSpPr>
            <a:xfrm>
              <a:off x="9278405" y="3321407"/>
              <a:ext cx="469744" cy="242912"/>
              <a:chOff x="5305085" y="3817227"/>
              <a:chExt cx="469744" cy="242912"/>
            </a:xfrm>
          </p:grpSpPr>
          <p:sp>
            <p:nvSpPr>
              <p:cNvPr id="29" name="Rectangle 16">
                <a:extLst>
                  <a:ext uri="{FF2B5EF4-FFF2-40B4-BE49-F238E27FC236}">
                    <a16:creationId xmlns:a16="http://schemas.microsoft.com/office/drawing/2014/main" id="{67B29B4A-A498-404D-B5B8-2AEE4F7A69FB}"/>
                  </a:ext>
                </a:extLst>
              </p:cNvPr>
              <p:cNvSpPr/>
              <p:nvPr/>
            </p:nvSpPr>
            <p:spPr>
              <a:xfrm rot="20389180">
                <a:off x="5317629" y="3886495"/>
                <a:ext cx="457200" cy="941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cxnSp>
            <p:nvCxnSpPr>
              <p:cNvPr id="30" name="Straight Connector 29">
                <a:extLst>
                  <a:ext uri="{FF2B5EF4-FFF2-40B4-BE49-F238E27FC236}">
                    <a16:creationId xmlns:a16="http://schemas.microsoft.com/office/drawing/2014/main" id="{AF4C3468-7E1C-4D83-B264-B35F978F205A}"/>
                  </a:ext>
                </a:extLst>
              </p:cNvPr>
              <p:cNvCxnSpPr/>
              <p:nvPr/>
            </p:nvCxnSpPr>
            <p:spPr>
              <a:xfrm flipV="1">
                <a:off x="5305085" y="3817227"/>
                <a:ext cx="457200" cy="166726"/>
              </a:xfrm>
              <a:prstGeom prst="line">
                <a:avLst/>
              </a:prstGeom>
              <a:ln>
                <a:solidFill>
                  <a:srgbClr val="C00000"/>
                </a:solidFill>
              </a:ln>
              <a:effectLst/>
            </p:spPr>
            <p:style>
              <a:lnRef idx="2">
                <a:schemeClr val="accent2"/>
              </a:lnRef>
              <a:fillRef idx="0">
                <a:schemeClr val="accent2"/>
              </a:fillRef>
              <a:effectRef idx="1">
                <a:schemeClr val="accent2"/>
              </a:effectRef>
              <a:fontRef idx="minor">
                <a:schemeClr val="tx1"/>
              </a:fontRef>
            </p:style>
          </p:cxnSp>
          <p:cxnSp>
            <p:nvCxnSpPr>
              <p:cNvPr id="31" name="Straight Connector 30">
                <a:extLst>
                  <a:ext uri="{FF2B5EF4-FFF2-40B4-BE49-F238E27FC236}">
                    <a16:creationId xmlns:a16="http://schemas.microsoft.com/office/drawing/2014/main" id="{EA0EBB8F-C4C1-4AAE-8F9D-148CD04FABDB}"/>
                  </a:ext>
                </a:extLst>
              </p:cNvPr>
              <p:cNvCxnSpPr/>
              <p:nvPr/>
            </p:nvCxnSpPr>
            <p:spPr>
              <a:xfrm flipV="1">
                <a:off x="5314139" y="3893413"/>
                <a:ext cx="457200" cy="166726"/>
              </a:xfrm>
              <a:prstGeom prst="line">
                <a:avLst/>
              </a:prstGeom>
              <a:ln>
                <a:solidFill>
                  <a:srgbClr val="C00000"/>
                </a:solidFill>
              </a:ln>
              <a:effectLst/>
            </p:spPr>
            <p:style>
              <a:lnRef idx="2">
                <a:schemeClr val="accent2"/>
              </a:lnRef>
              <a:fillRef idx="0">
                <a:schemeClr val="accent2"/>
              </a:fillRef>
              <a:effectRef idx="1">
                <a:schemeClr val="accent2"/>
              </a:effectRef>
              <a:fontRef idx="minor">
                <a:schemeClr val="tx1"/>
              </a:fontRef>
            </p:style>
          </p:cxnSp>
        </p:grpSp>
      </p:grpSp>
      <p:sp>
        <p:nvSpPr>
          <p:cNvPr id="32" name="TextBox 31">
            <a:extLst>
              <a:ext uri="{FF2B5EF4-FFF2-40B4-BE49-F238E27FC236}">
                <a16:creationId xmlns:a16="http://schemas.microsoft.com/office/drawing/2014/main" id="{25CC55A4-8530-497F-B4AD-350C5197D248}"/>
              </a:ext>
            </a:extLst>
          </p:cNvPr>
          <p:cNvSpPr txBox="1"/>
          <p:nvPr/>
        </p:nvSpPr>
        <p:spPr>
          <a:xfrm>
            <a:off x="6146590" y="1765094"/>
            <a:ext cx="291896" cy="276999"/>
          </a:xfrm>
          <a:prstGeom prst="rect">
            <a:avLst/>
          </a:prstGeom>
          <a:noFill/>
          <a:ln w="19050">
            <a:solidFill>
              <a:schemeClr val="tx1"/>
            </a:solidFill>
          </a:ln>
          <a:effectLst/>
        </p:spPr>
        <p:txBody>
          <a:bodyPr wrap="square" rtlCol="0">
            <a:spAutoFit/>
          </a:bodyPr>
          <a:lstStyle/>
          <a:p>
            <a:pPr algn="ctr"/>
            <a:r>
              <a:rPr lang="en-US" sz="1200" dirty="0">
                <a:solidFill>
                  <a:prstClr val="black"/>
                </a:solidFill>
              </a:rPr>
              <a:t>2</a:t>
            </a:r>
          </a:p>
        </p:txBody>
      </p:sp>
      <p:sp>
        <p:nvSpPr>
          <p:cNvPr id="33" name="Content Placeholder 2"/>
          <p:cNvSpPr txBox="1">
            <a:spLocks/>
          </p:cNvSpPr>
          <p:nvPr/>
        </p:nvSpPr>
        <p:spPr>
          <a:xfrm>
            <a:off x="318660" y="1558916"/>
            <a:ext cx="4253340" cy="4455520"/>
          </a:xfrm>
          <a:prstGeom prst="rect">
            <a:avLst/>
          </a:prstGeom>
        </p:spPr>
        <p:txBody>
          <a:bodyPr vert="horz" lIns="91440" tIns="45720" rIns="91440" bIns="45720" rtlCol="0" anchor="ctr">
            <a:noAutofit/>
          </a:bodyPr>
          <a:lstStyle/>
          <a:p>
            <a:pPr marL="457200" indent="-457200">
              <a:buFont typeface="+mj-lt"/>
              <a:buAutoNum type="arabicPeriod"/>
              <a:defRPr/>
            </a:pPr>
            <a:r>
              <a:rPr lang="en-US" sz="2500" dirty="0">
                <a:solidFill>
                  <a:srgbClr val="000000"/>
                </a:solidFill>
              </a:rPr>
              <a:t>Disruption of communication within the spinal cord</a:t>
            </a:r>
          </a:p>
          <a:p>
            <a:pPr marL="457200" indent="-457200">
              <a:buFont typeface="+mj-lt"/>
              <a:buAutoNum type="arabicPeriod"/>
              <a:defRPr/>
            </a:pPr>
            <a:r>
              <a:rPr lang="en-US" sz="2500" dirty="0">
                <a:solidFill>
                  <a:srgbClr val="000000"/>
                </a:solidFill>
              </a:rPr>
              <a:t>Decrease in cortical excitability</a:t>
            </a:r>
          </a:p>
        </p:txBody>
      </p:sp>
      <p:sp>
        <p:nvSpPr>
          <p:cNvPr id="34" name="Title 3"/>
          <p:cNvSpPr>
            <a:spLocks noGrp="1"/>
          </p:cNvSpPr>
          <p:nvPr>
            <p:ph type="title"/>
          </p:nvPr>
        </p:nvSpPr>
        <p:spPr>
          <a:xfrm>
            <a:off x="374923" y="158144"/>
            <a:ext cx="8334888" cy="685800"/>
          </a:xfrm>
        </p:spPr>
        <p:txBody>
          <a:bodyPr anchor="t"/>
          <a:lstStyle/>
          <a:p>
            <a:pPr algn="ctr"/>
            <a:r>
              <a:rPr lang="en-US" sz="4000" cap="none" dirty="0">
                <a:solidFill>
                  <a:schemeClr val="tx1"/>
                </a:solidFill>
                <a:latin typeface="+mn-lt"/>
              </a:rPr>
              <a:t>Maladaptive Cortical Plasticity Post-SCI:</a:t>
            </a:r>
            <a:br>
              <a:rPr lang="en-US" sz="4000" cap="none" dirty="0">
                <a:solidFill>
                  <a:schemeClr val="tx1"/>
                </a:solidFill>
                <a:latin typeface="+mn-lt"/>
              </a:rPr>
            </a:br>
            <a:r>
              <a:rPr lang="en-US" sz="3000" cap="none" dirty="0">
                <a:solidFill>
                  <a:schemeClr val="tx1"/>
                </a:solidFill>
                <a:latin typeface="+mn-lt"/>
              </a:rPr>
              <a:t>Reduced Motor Evoked Potential (MEP) Amplitude</a:t>
            </a:r>
          </a:p>
        </p:txBody>
      </p:sp>
    </p:spTree>
    <p:extLst>
      <p:ext uri="{BB962C8B-B14F-4D97-AF65-F5344CB8AC3E}">
        <p14:creationId xmlns:p14="http://schemas.microsoft.com/office/powerpoint/2010/main" val="2549685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500"/>
                            </p:stCondLst>
                            <p:childTnLst>
                              <p:par>
                                <p:cTn id="25" presetID="6" presetClass="emph" presetSubtype="0" accel="50000" decel="50000" fill="hold" grpId="1" nodeType="afterEffect">
                                  <p:stCondLst>
                                    <p:cond delay="0"/>
                                  </p:stCondLst>
                                  <p:childTnLst>
                                    <p:animScale>
                                      <p:cBhvr>
                                        <p:cTn id="26" dur="1000" fill="hold"/>
                                        <p:tgtEl>
                                          <p:spTgt spid="13"/>
                                        </p:tgtEl>
                                      </p:cBhvr>
                                      <p:by x="50000" y="50000"/>
                                    </p:animScale>
                                  </p:childTnLst>
                                </p:cTn>
                              </p:par>
                              <p:par>
                                <p:cTn id="27" presetID="10"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1000"/>
                                        <p:tgtEl>
                                          <p:spTgt spid="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3" grpId="0" animBg="1"/>
      <p:bldP spid="13" grpId="1" animBg="1"/>
      <p:bldP spid="15" grpId="0" animBg="1"/>
      <p:bldP spid="15" grpId="1" animBg="1"/>
      <p:bldP spid="32" grpId="0" animBg="1"/>
      <p:bldP spid="3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371600"/>
            <a:ext cx="8229600" cy="4343400"/>
          </a:xfrm>
        </p:spPr>
        <p:txBody>
          <a:bodyPr/>
          <a:lstStyle/>
          <a:p>
            <a:pPr>
              <a:buNone/>
            </a:pPr>
            <a:endParaRPr lang="en-US" dirty="0"/>
          </a:p>
        </p:txBody>
      </p:sp>
      <p:pic>
        <p:nvPicPr>
          <p:cNvPr id="20" name="Picture 19"/>
          <p:cNvPicPr>
            <a:picLocks noChangeAspect="1"/>
          </p:cNvPicPr>
          <p:nvPr/>
        </p:nvPicPr>
        <p:blipFill>
          <a:blip r:embed="rId3"/>
          <a:stretch>
            <a:fillRect/>
          </a:stretch>
        </p:blipFill>
        <p:spPr>
          <a:xfrm>
            <a:off x="2113558" y="1785348"/>
            <a:ext cx="4916884" cy="3919957"/>
          </a:xfrm>
          <a:prstGeom prst="rect">
            <a:avLst/>
          </a:prstGeom>
        </p:spPr>
      </p:pic>
      <p:sp>
        <p:nvSpPr>
          <p:cNvPr id="23" name="TextBox 22"/>
          <p:cNvSpPr txBox="1">
            <a:spLocks noChangeArrowheads="1"/>
          </p:cNvSpPr>
          <p:nvPr/>
        </p:nvSpPr>
        <p:spPr bwMode="auto">
          <a:xfrm>
            <a:off x="2610343" y="5705305"/>
            <a:ext cx="3923314" cy="276999"/>
          </a:xfrm>
          <a:prstGeom prst="rect">
            <a:avLst/>
          </a:prstGeom>
          <a:noFill/>
          <a:ln w="9525">
            <a:noFill/>
            <a:miter lim="800000"/>
            <a:headEnd/>
            <a:tailEnd/>
          </a:ln>
        </p:spPr>
        <p:txBody>
          <a:bodyPr wrap="square">
            <a:prstTxWarp prst="textNoShape">
              <a:avLst/>
            </a:prstTxWarp>
            <a:spAutoFit/>
          </a:bodyPr>
          <a:lstStyle/>
          <a:p>
            <a:pPr algn="ctr"/>
            <a:r>
              <a:rPr lang="en-US" sz="1200" i="1" dirty="0"/>
              <a:t>Davey et al., Exp Brain Res,1999</a:t>
            </a:r>
          </a:p>
        </p:txBody>
      </p:sp>
      <p:sp>
        <p:nvSpPr>
          <p:cNvPr id="17" name="Rectangle 16"/>
          <p:cNvSpPr/>
          <p:nvPr/>
        </p:nvSpPr>
        <p:spPr>
          <a:xfrm>
            <a:off x="2113558" y="1628760"/>
            <a:ext cx="4916884" cy="4839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 Placeholder 8"/>
          <p:cNvSpPr txBox="1">
            <a:spLocks/>
          </p:cNvSpPr>
          <p:nvPr/>
        </p:nvSpPr>
        <p:spPr>
          <a:xfrm>
            <a:off x="2375065" y="1651846"/>
            <a:ext cx="1938828" cy="50414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lang="en-US" sz="2000" b="1" dirty="0"/>
              <a:t>Non-injured</a:t>
            </a:r>
            <a:endParaRPr lang="en-US" sz="1700" dirty="0">
              <a:solidFill>
                <a:srgbClr val="000000"/>
              </a:solidFill>
            </a:endParaRPr>
          </a:p>
        </p:txBody>
      </p:sp>
      <p:sp>
        <p:nvSpPr>
          <p:cNvPr id="18" name="Text Placeholder 8"/>
          <p:cNvSpPr txBox="1">
            <a:spLocks/>
          </p:cNvSpPr>
          <p:nvPr/>
        </p:nvSpPr>
        <p:spPr>
          <a:xfrm>
            <a:off x="4934318" y="1651846"/>
            <a:ext cx="1919441" cy="50414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lang="en-US" sz="2000" b="1" dirty="0"/>
              <a:t>Incomplete SCI</a:t>
            </a:r>
            <a:endParaRPr lang="en-US" sz="1700" dirty="0">
              <a:solidFill>
                <a:srgbClr val="000000"/>
              </a:solidFill>
            </a:endParaRPr>
          </a:p>
        </p:txBody>
      </p:sp>
      <p:sp>
        <p:nvSpPr>
          <p:cNvPr id="12" name="Title 3"/>
          <p:cNvSpPr>
            <a:spLocks noGrp="1"/>
          </p:cNvSpPr>
          <p:nvPr>
            <p:ph type="title"/>
          </p:nvPr>
        </p:nvSpPr>
        <p:spPr>
          <a:xfrm>
            <a:off x="374923" y="208946"/>
            <a:ext cx="8334888" cy="685800"/>
          </a:xfrm>
        </p:spPr>
        <p:txBody>
          <a:bodyPr anchor="t"/>
          <a:lstStyle/>
          <a:p>
            <a:pPr algn="ctr"/>
            <a:r>
              <a:rPr lang="en-US" sz="4000" cap="none" dirty="0">
                <a:solidFill>
                  <a:schemeClr val="tx1"/>
                </a:solidFill>
                <a:latin typeface="+mn-lt"/>
              </a:rPr>
              <a:t>Maladaptive Cortical Plasticity Post-SCI:</a:t>
            </a:r>
            <a:br>
              <a:rPr lang="en-US" sz="4000" cap="none" dirty="0">
                <a:solidFill>
                  <a:schemeClr val="tx1"/>
                </a:solidFill>
                <a:latin typeface="+mn-lt"/>
              </a:rPr>
            </a:br>
            <a:r>
              <a:rPr lang="en-US" sz="3000" cap="none" dirty="0">
                <a:solidFill>
                  <a:schemeClr val="tx1"/>
                </a:solidFill>
                <a:latin typeface="+mn-lt"/>
              </a:rPr>
              <a:t>Reduced Motor Evoked Potential (MEP) Amplitude</a:t>
            </a:r>
          </a:p>
        </p:txBody>
      </p:sp>
    </p:spTree>
    <p:extLst>
      <p:ext uri="{BB962C8B-B14F-4D97-AF65-F5344CB8AC3E}">
        <p14:creationId xmlns:p14="http://schemas.microsoft.com/office/powerpoint/2010/main" val="42014143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320" y="217413"/>
            <a:ext cx="8523488" cy="685800"/>
          </a:xfrm>
        </p:spPr>
        <p:txBody>
          <a:bodyPr anchor="t"/>
          <a:lstStyle/>
          <a:p>
            <a:pPr algn="ctr"/>
            <a:r>
              <a:rPr lang="en-US" sz="4000" cap="none" dirty="0">
                <a:solidFill>
                  <a:schemeClr val="tx1"/>
                </a:solidFill>
                <a:latin typeface="+mn-lt"/>
              </a:rPr>
              <a:t>Reversing Maladaptive Cortical Plasticity of Thenar Muscles in Persons with SCI</a:t>
            </a:r>
          </a:p>
        </p:txBody>
      </p:sp>
      <p:sp>
        <p:nvSpPr>
          <p:cNvPr id="9" name="Title 1"/>
          <p:cNvSpPr txBox="1">
            <a:spLocks/>
          </p:cNvSpPr>
          <p:nvPr/>
        </p:nvSpPr>
        <p:spPr>
          <a:xfrm>
            <a:off x="790400" y="131520"/>
            <a:ext cx="7896400"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a:solidFill>
                <a:srgbClr val="F9C31B"/>
              </a:solidFill>
            </a:endParaRPr>
          </a:p>
        </p:txBody>
      </p:sp>
      <p:sp>
        <p:nvSpPr>
          <p:cNvPr id="21" name="TextBox 20"/>
          <p:cNvSpPr txBox="1">
            <a:spLocks noChangeArrowheads="1"/>
          </p:cNvSpPr>
          <p:nvPr/>
        </p:nvSpPr>
        <p:spPr bwMode="auto">
          <a:xfrm>
            <a:off x="1893074" y="5731940"/>
            <a:ext cx="5359985" cy="269304"/>
          </a:xfrm>
          <a:prstGeom prst="rect">
            <a:avLst/>
          </a:prstGeom>
          <a:noFill/>
          <a:ln w="9525">
            <a:noFill/>
            <a:miter lim="800000"/>
            <a:headEnd/>
            <a:tailEnd/>
          </a:ln>
        </p:spPr>
        <p:txBody>
          <a:bodyPr wrap="square">
            <a:prstTxWarp prst="textNoShape">
              <a:avLst/>
            </a:prstTxWarp>
            <a:spAutoFit/>
          </a:bodyPr>
          <a:lstStyle/>
          <a:p>
            <a:pPr algn="ctr"/>
            <a:r>
              <a:rPr lang="en-US" sz="1150" i="1" dirty="0"/>
              <a:t>Hoffman &amp; Field-Fote, Top Spinal Cord </a:t>
            </a:r>
            <a:r>
              <a:rPr lang="en-US" sz="1150" i="1" dirty="0" err="1"/>
              <a:t>Rehabil</a:t>
            </a:r>
            <a:r>
              <a:rPr lang="en-US" sz="1150" i="1" dirty="0"/>
              <a:t>, 2013</a:t>
            </a:r>
          </a:p>
        </p:txBody>
      </p:sp>
      <p:sp>
        <p:nvSpPr>
          <p:cNvPr id="14" name="Rectangle 13"/>
          <p:cNvSpPr/>
          <p:nvPr/>
        </p:nvSpPr>
        <p:spPr>
          <a:xfrm>
            <a:off x="2006318" y="1514902"/>
            <a:ext cx="5059489" cy="40030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rcRect l="5897" t="5700" b="50589"/>
          <a:stretch>
            <a:fillRect/>
          </a:stretch>
        </p:blipFill>
        <p:spPr>
          <a:xfrm>
            <a:off x="458434" y="2278069"/>
            <a:ext cx="3864662" cy="2982395"/>
          </a:xfrm>
          <a:prstGeom prst="rect">
            <a:avLst/>
          </a:prstGeom>
        </p:spPr>
      </p:pic>
      <p:sp>
        <p:nvSpPr>
          <p:cNvPr id="10" name="Text Placeholder 6"/>
          <p:cNvSpPr txBox="1">
            <a:spLocks noChangeAspect="1"/>
          </p:cNvSpPr>
          <p:nvPr/>
        </p:nvSpPr>
        <p:spPr>
          <a:xfrm>
            <a:off x="1189737" y="1712680"/>
            <a:ext cx="2402057" cy="417817"/>
          </a:xfrm>
          <a:prstGeom prst="rect">
            <a:avLst/>
          </a:prstGeom>
          <a:noFill/>
          <a:ln w="57150" cmpd="thinThick">
            <a:noFill/>
            <a:miter lim="800000"/>
          </a:ln>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US" b="1" i="0" u="none" strike="noStrike" kern="1200" cap="none" spc="0" normalizeH="0" baseline="0" noProof="0" dirty="0">
                <a:ln>
                  <a:noFill/>
                </a:ln>
                <a:solidFill>
                  <a:schemeClr val="tx1"/>
                </a:solidFill>
                <a:effectLst/>
                <a:uLnTx/>
                <a:uFillTx/>
                <a:latin typeface="+mn-lt"/>
                <a:ea typeface="+mn-ea"/>
                <a:cs typeface="+mn-cs"/>
              </a:rPr>
              <a:t>Pre-Intervention</a:t>
            </a:r>
          </a:p>
        </p:txBody>
      </p:sp>
      <p:sp>
        <p:nvSpPr>
          <p:cNvPr id="11" name="Text Placeholder 6"/>
          <p:cNvSpPr txBox="1">
            <a:spLocks noChangeAspect="1"/>
          </p:cNvSpPr>
          <p:nvPr/>
        </p:nvSpPr>
        <p:spPr>
          <a:xfrm>
            <a:off x="5647985" y="1712680"/>
            <a:ext cx="2090039" cy="417817"/>
          </a:xfrm>
          <a:prstGeom prst="rect">
            <a:avLst/>
          </a:prstGeom>
          <a:noFill/>
          <a:ln w="57150" cmpd="thinThick">
            <a:noFill/>
            <a:miter lim="800000"/>
          </a:ln>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US" b="1" i="0" u="none" strike="noStrike" kern="1200" cap="none" spc="0" normalizeH="0" baseline="0" noProof="0" dirty="0">
                <a:ln>
                  <a:noFill/>
                </a:ln>
                <a:solidFill>
                  <a:schemeClr val="tx1"/>
                </a:solidFill>
                <a:effectLst/>
                <a:uLnTx/>
                <a:uFillTx/>
                <a:latin typeface="+mn-lt"/>
                <a:ea typeface="+mn-ea"/>
                <a:cs typeface="+mn-cs"/>
              </a:rPr>
              <a:t>Post-Intervention</a:t>
            </a:r>
          </a:p>
        </p:txBody>
      </p:sp>
      <p:pic>
        <p:nvPicPr>
          <p:cNvPr id="13" name="Picture 12"/>
          <p:cNvPicPr>
            <a:picLocks noChangeAspect="1"/>
          </p:cNvPicPr>
          <p:nvPr/>
        </p:nvPicPr>
        <p:blipFill>
          <a:blip r:embed="rId3"/>
          <a:srcRect t="55316" r="3946" b="973"/>
          <a:stretch>
            <a:fillRect/>
          </a:stretch>
        </p:blipFill>
        <p:spPr>
          <a:xfrm>
            <a:off x="4720616" y="2282696"/>
            <a:ext cx="3944777" cy="2982394"/>
          </a:xfrm>
          <a:prstGeom prst="rect">
            <a:avLst/>
          </a:prstGeom>
        </p:spPr>
      </p:pic>
      <p:cxnSp>
        <p:nvCxnSpPr>
          <p:cNvPr id="20" name="Straight Connector 19"/>
          <p:cNvCxnSpPr>
            <a:cxnSpLocks/>
          </p:cNvCxnSpPr>
          <p:nvPr/>
        </p:nvCxnSpPr>
        <p:spPr>
          <a:xfrm>
            <a:off x="4699209" y="1742907"/>
            <a:ext cx="21409" cy="362925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7962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17413"/>
            <a:ext cx="8229600" cy="685800"/>
          </a:xfrm>
        </p:spPr>
        <p:txBody>
          <a:bodyPr anchor="t"/>
          <a:lstStyle/>
          <a:p>
            <a:pPr algn="ctr"/>
            <a:r>
              <a:rPr lang="en-US" sz="4000" cap="none" dirty="0">
                <a:solidFill>
                  <a:schemeClr val="tx1"/>
                </a:solidFill>
                <a:latin typeface="+mn-lt"/>
              </a:rPr>
              <a:t>Cortical Stimulation Improves </a:t>
            </a:r>
            <a:br>
              <a:rPr lang="en-US" sz="4000" cap="none" dirty="0">
                <a:solidFill>
                  <a:schemeClr val="tx1"/>
                </a:solidFill>
                <a:latin typeface="+mn-lt"/>
              </a:rPr>
            </a:br>
            <a:r>
              <a:rPr lang="en-US" sz="4000" cap="none" dirty="0">
                <a:solidFill>
                  <a:schemeClr val="tx1"/>
                </a:solidFill>
                <a:latin typeface="+mn-lt"/>
              </a:rPr>
              <a:t>Motor Function</a:t>
            </a:r>
          </a:p>
        </p:txBody>
      </p:sp>
      <p:sp>
        <p:nvSpPr>
          <p:cNvPr id="5" name="Content Placeholder 4"/>
          <p:cNvSpPr>
            <a:spLocks noGrp="1"/>
          </p:cNvSpPr>
          <p:nvPr>
            <p:ph idx="1"/>
          </p:nvPr>
        </p:nvSpPr>
        <p:spPr/>
        <p:txBody>
          <a:bodyPr/>
          <a:lstStyle/>
          <a:p>
            <a:endParaRPr lang="en-US" dirty="0"/>
          </a:p>
        </p:txBody>
      </p:sp>
      <p:sp>
        <p:nvSpPr>
          <p:cNvPr id="9" name="Title 1"/>
          <p:cNvSpPr txBox="1">
            <a:spLocks/>
          </p:cNvSpPr>
          <p:nvPr/>
        </p:nvSpPr>
        <p:spPr>
          <a:xfrm>
            <a:off x="790400" y="131520"/>
            <a:ext cx="7896400"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a:solidFill>
                <a:srgbClr val="F9C31B"/>
              </a:solidFill>
            </a:endParaRPr>
          </a:p>
        </p:txBody>
      </p:sp>
      <p:grpSp>
        <p:nvGrpSpPr>
          <p:cNvPr id="3" name="Group 2">
            <a:extLst>
              <a:ext uri="{FF2B5EF4-FFF2-40B4-BE49-F238E27FC236}">
                <a16:creationId xmlns:a16="http://schemas.microsoft.com/office/drawing/2014/main" id="{32F7FD41-B144-4DAE-A7FF-1E3EA24C3E27}"/>
              </a:ext>
            </a:extLst>
          </p:cNvPr>
          <p:cNvGrpSpPr/>
          <p:nvPr/>
        </p:nvGrpSpPr>
        <p:grpSpPr>
          <a:xfrm>
            <a:off x="2410913" y="1542370"/>
            <a:ext cx="4322173" cy="4269710"/>
            <a:chOff x="4896471" y="1051838"/>
            <a:chExt cx="4322173" cy="4269710"/>
          </a:xfrm>
        </p:grpSpPr>
        <p:pic>
          <p:nvPicPr>
            <p:cNvPr id="31" name="Picture 30"/>
            <p:cNvPicPr>
              <a:picLocks noChangeAspect="1"/>
            </p:cNvPicPr>
            <p:nvPr/>
          </p:nvPicPr>
          <p:blipFill>
            <a:blip r:embed="rId3"/>
            <a:stretch>
              <a:fillRect/>
            </a:stretch>
          </p:blipFill>
          <p:spPr>
            <a:xfrm>
              <a:off x="4896471" y="1051838"/>
              <a:ext cx="4322173" cy="4269710"/>
            </a:xfrm>
            <a:prstGeom prst="rect">
              <a:avLst/>
            </a:prstGeom>
          </p:spPr>
        </p:pic>
        <p:cxnSp>
          <p:nvCxnSpPr>
            <p:cNvPr id="36" name="Straight Arrow Connector 35"/>
            <p:cNvCxnSpPr>
              <a:cxnSpLocks/>
            </p:cNvCxnSpPr>
            <p:nvPr/>
          </p:nvCxnSpPr>
          <p:spPr>
            <a:xfrm>
              <a:off x="5953006" y="1951718"/>
              <a:ext cx="0" cy="567547"/>
            </a:xfrm>
            <a:prstGeom prst="straightConnector1">
              <a:avLst/>
            </a:prstGeom>
            <a:ln>
              <a:solidFill>
                <a:srgbClr val="FFFF00"/>
              </a:solidFill>
              <a:tailEnd type="arrow"/>
            </a:ln>
            <a:effectLst/>
          </p:spPr>
          <p:style>
            <a:lnRef idx="2">
              <a:schemeClr val="accent1"/>
            </a:lnRef>
            <a:fillRef idx="0">
              <a:schemeClr val="accent1"/>
            </a:fillRef>
            <a:effectRef idx="1">
              <a:schemeClr val="accent1"/>
            </a:effectRef>
            <a:fontRef idx="minor">
              <a:schemeClr val="tx1"/>
            </a:fontRef>
          </p:style>
        </p:cxnSp>
        <p:sp>
          <p:nvSpPr>
            <p:cNvPr id="37" name="TextBox 36"/>
            <p:cNvSpPr txBox="1">
              <a:spLocks noChangeArrowheads="1"/>
            </p:cNvSpPr>
            <p:nvPr/>
          </p:nvSpPr>
          <p:spPr bwMode="auto">
            <a:xfrm>
              <a:off x="5750081" y="1328143"/>
              <a:ext cx="1459956" cy="646331"/>
            </a:xfrm>
            <a:prstGeom prst="rect">
              <a:avLst/>
            </a:prstGeom>
            <a:noFill/>
            <a:ln w="38100">
              <a:solidFill>
                <a:srgbClr val="FFFF00"/>
              </a:solidFill>
              <a:miter lim="800000"/>
              <a:headEnd/>
              <a:tailEnd/>
            </a:ln>
            <a:effectLst/>
          </p:spPr>
          <p:txBody>
            <a:bodyPr wrap="square" anchor="ctr">
              <a:prstTxWarp prst="textNoShape">
                <a:avLst/>
              </a:prstTxWarp>
              <a:spAutoFit/>
            </a:bodyPr>
            <a:lstStyle/>
            <a:p>
              <a:pPr algn="ctr"/>
              <a:r>
                <a:rPr lang="en-US" sz="1200" dirty="0"/>
                <a:t>minimal clinically important difference</a:t>
              </a:r>
            </a:p>
          </p:txBody>
        </p:sp>
      </p:grpSp>
      <p:sp>
        <p:nvSpPr>
          <p:cNvPr id="10" name="TextBox 9"/>
          <p:cNvSpPr txBox="1">
            <a:spLocks noChangeArrowheads="1"/>
          </p:cNvSpPr>
          <p:nvPr/>
        </p:nvSpPr>
        <p:spPr bwMode="auto">
          <a:xfrm>
            <a:off x="3009303" y="5807476"/>
            <a:ext cx="3458594" cy="276999"/>
          </a:xfrm>
          <a:prstGeom prst="rect">
            <a:avLst/>
          </a:prstGeom>
          <a:noFill/>
          <a:ln w="9525">
            <a:noFill/>
            <a:miter lim="800000"/>
            <a:headEnd/>
            <a:tailEnd/>
          </a:ln>
        </p:spPr>
        <p:txBody>
          <a:bodyPr wrap="square">
            <a:prstTxWarp prst="textNoShape">
              <a:avLst/>
            </a:prstTxWarp>
            <a:spAutoFit/>
          </a:bodyPr>
          <a:lstStyle/>
          <a:p>
            <a:pPr algn="ctr"/>
            <a:r>
              <a:rPr lang="en-US" sz="1200" i="1" dirty="0">
                <a:solidFill>
                  <a:srgbClr val="000000"/>
                </a:solidFill>
              </a:rPr>
              <a:t>Gomes-</a:t>
            </a:r>
            <a:r>
              <a:rPr lang="en-US" sz="1200" i="1" dirty="0" err="1">
                <a:solidFill>
                  <a:srgbClr val="000000"/>
                </a:solidFill>
              </a:rPr>
              <a:t>Osman</a:t>
            </a:r>
            <a:r>
              <a:rPr lang="en-US" sz="1200" i="1" dirty="0">
                <a:solidFill>
                  <a:srgbClr val="000000"/>
                </a:solidFill>
              </a:rPr>
              <a:t> &amp; Field-</a:t>
            </a:r>
            <a:r>
              <a:rPr lang="en-US" sz="1200" i="1" dirty="0" err="1">
                <a:solidFill>
                  <a:srgbClr val="000000"/>
                </a:solidFill>
              </a:rPr>
              <a:t>Fote</a:t>
            </a:r>
            <a:r>
              <a:rPr lang="en-US" sz="1200" i="1" dirty="0">
                <a:solidFill>
                  <a:srgbClr val="000000"/>
                </a:solidFill>
              </a:rPr>
              <a:t>, J </a:t>
            </a:r>
            <a:r>
              <a:rPr lang="en-US" sz="1200" i="1" dirty="0" err="1">
                <a:solidFill>
                  <a:srgbClr val="000000"/>
                </a:solidFill>
              </a:rPr>
              <a:t>Neurol</a:t>
            </a:r>
            <a:r>
              <a:rPr lang="en-US" sz="1200" i="1" dirty="0">
                <a:solidFill>
                  <a:srgbClr val="000000"/>
                </a:solidFill>
              </a:rPr>
              <a:t> Phys </a:t>
            </a:r>
            <a:r>
              <a:rPr lang="en-US" sz="1200" i="1" dirty="0" err="1">
                <a:solidFill>
                  <a:srgbClr val="000000"/>
                </a:solidFill>
              </a:rPr>
              <a:t>Ther</a:t>
            </a:r>
            <a:r>
              <a:rPr lang="en-US" sz="1200" i="1" dirty="0">
                <a:solidFill>
                  <a:srgbClr val="000000"/>
                </a:solidFill>
              </a:rPr>
              <a:t>, 2015</a:t>
            </a:r>
          </a:p>
        </p:txBody>
      </p:sp>
      <p:sp>
        <p:nvSpPr>
          <p:cNvPr id="11" name="Rectangle 10"/>
          <p:cNvSpPr/>
          <p:nvPr/>
        </p:nvSpPr>
        <p:spPr>
          <a:xfrm>
            <a:off x="8604985" y="6273265"/>
            <a:ext cx="433137" cy="462012"/>
          </a:xfrm>
          <a:prstGeom prst="rect">
            <a:avLst/>
          </a:prstGeom>
          <a:solidFill>
            <a:srgbClr val="37424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6115240"/>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60400" y="2379030"/>
            <a:ext cx="8229600" cy="1938970"/>
          </a:xfrm>
          <a:prstGeom prst="rect">
            <a:avLst/>
          </a:prstGeom>
        </p:spPr>
        <p:txBody>
          <a:bodyPr/>
          <a:lstStyle/>
          <a:p>
            <a:pPr lvl="0" algn="ctr">
              <a:spcBef>
                <a:spcPct val="0"/>
              </a:spcBef>
            </a:pPr>
            <a:r>
              <a:rPr lang="en-US" sz="4400" dirty="0"/>
              <a:t>NIBS Studies in SCI Research:</a:t>
            </a:r>
          </a:p>
          <a:p>
            <a:pPr lvl="0" algn="ctr">
              <a:spcBef>
                <a:spcPct val="0"/>
              </a:spcBef>
            </a:pPr>
            <a:r>
              <a:rPr kumimoji="0" lang="en-US" sz="4400" b="0" i="0" u="none" strike="noStrike" kern="1200" cap="none" spc="0" normalizeH="0" baseline="0" noProof="0" dirty="0">
                <a:ln>
                  <a:noFill/>
                </a:ln>
                <a:effectLst/>
                <a:uLnTx/>
                <a:uFillTx/>
                <a:latin typeface="+mj-lt"/>
                <a:ea typeface="+mj-ea"/>
                <a:cs typeface="+mj-cs"/>
              </a:rPr>
              <a:t>Recruitment </a:t>
            </a:r>
            <a:r>
              <a:rPr lang="en-US" sz="4400" dirty="0">
                <a:latin typeface="+mj-lt"/>
                <a:ea typeface="+mj-ea"/>
                <a:cs typeface="+mj-cs"/>
              </a:rPr>
              <a:t>Completed</a:t>
            </a:r>
            <a:endParaRPr kumimoji="0" lang="en-US" sz="4400" b="0" i="0" u="none" strike="noStrike" kern="1200" cap="none" spc="0" normalizeH="0" baseline="0" noProof="0" dirty="0">
              <a:ln>
                <a:noFill/>
              </a:ln>
              <a:effectLst/>
              <a:uLnTx/>
              <a:uFillTx/>
              <a:latin typeface="+mj-lt"/>
              <a:ea typeface="+mj-ea"/>
              <a:cs typeface="+mj-cs"/>
            </a:endParaRPr>
          </a:p>
        </p:txBody>
      </p:sp>
    </p:spTree>
    <p:extLst>
      <p:ext uri="{BB962C8B-B14F-4D97-AF65-F5344CB8AC3E}">
        <p14:creationId xmlns:p14="http://schemas.microsoft.com/office/powerpoint/2010/main" val="5219003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3"/>
          <p:cNvSpPr txBox="1">
            <a:spLocks/>
          </p:cNvSpPr>
          <p:nvPr/>
        </p:nvSpPr>
        <p:spPr>
          <a:xfrm>
            <a:off x="306387" y="0"/>
            <a:ext cx="8531225" cy="1142999"/>
          </a:xfrm>
          <a:prstGeom prst="rect">
            <a:avLst/>
          </a:prstGeom>
        </p:spPr>
        <p:txBody>
          <a:bodyPr anchor="t"/>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a:solidFill>
                  <a:srgbClr val="000000"/>
                </a:solidFill>
                <a:latin typeface="+mn-lt"/>
              </a:rPr>
              <a:t>Conditioning Neural Circuits to Improve Upper Extremity Function</a:t>
            </a:r>
          </a:p>
        </p:txBody>
      </p:sp>
      <p:sp>
        <p:nvSpPr>
          <p:cNvPr id="5" name="AutoShape 2" descr="Image result for spasticit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Content Placeholder 2"/>
          <p:cNvSpPr txBox="1">
            <a:spLocks/>
          </p:cNvSpPr>
          <p:nvPr/>
        </p:nvSpPr>
        <p:spPr>
          <a:xfrm>
            <a:off x="318660" y="1376482"/>
            <a:ext cx="8518952" cy="4455520"/>
          </a:xfrm>
          <a:prstGeom prst="rect">
            <a:avLst/>
          </a:prstGeom>
        </p:spPr>
        <p:txBody>
          <a:bodyPr vert="horz" lIns="91440" tIns="45720" rIns="91440" bIns="45720" rtlCol="0" anchor="t">
            <a:noAutofit/>
          </a:bodyPr>
          <a:lstStyle/>
          <a:p>
            <a:pPr marL="342900" indent="-342900">
              <a:defRPr/>
            </a:pPr>
            <a:r>
              <a:rPr lang="en-US" sz="3000" dirty="0">
                <a:solidFill>
                  <a:srgbClr val="000000"/>
                </a:solidFill>
              </a:rPr>
              <a:t>Background:</a:t>
            </a:r>
          </a:p>
          <a:p>
            <a:pPr marL="342900" indent="-342900">
              <a:buFont typeface="Wingdings" charset="2"/>
              <a:buChar char="Ø"/>
              <a:defRPr/>
            </a:pPr>
            <a:r>
              <a:rPr lang="en-US" sz="2500" dirty="0">
                <a:solidFill>
                  <a:srgbClr val="000000"/>
                </a:solidFill>
              </a:rPr>
              <a:t>A single 30 minute session of cortical stimulation has a greater effect on upper extremity function than peripheral nerve stimulation when paired with fine motor training</a:t>
            </a:r>
          </a:p>
        </p:txBody>
      </p:sp>
      <p:sp>
        <p:nvSpPr>
          <p:cNvPr id="9" name="TextBox 8"/>
          <p:cNvSpPr txBox="1">
            <a:spLocks noChangeAspect="1" noChangeArrowheads="1"/>
          </p:cNvSpPr>
          <p:nvPr/>
        </p:nvSpPr>
        <p:spPr bwMode="auto">
          <a:xfrm>
            <a:off x="2077147" y="5812507"/>
            <a:ext cx="4913506" cy="276999"/>
          </a:xfrm>
          <a:prstGeom prst="rect">
            <a:avLst/>
          </a:prstGeom>
          <a:noFill/>
          <a:ln w="9525">
            <a:noFill/>
            <a:miter lim="800000"/>
            <a:headEnd/>
            <a:tailEnd/>
          </a:ln>
        </p:spPr>
        <p:txBody>
          <a:bodyPr wrap="square">
            <a:prstTxWarp prst="textNoShape">
              <a:avLst/>
            </a:prstTxWarp>
            <a:spAutoFit/>
          </a:bodyPr>
          <a:lstStyle/>
          <a:p>
            <a:pPr algn="ctr"/>
            <a:r>
              <a:rPr lang="en-US" sz="1200" i="1" dirty="0">
                <a:solidFill>
                  <a:srgbClr val="000000"/>
                </a:solidFill>
              </a:rPr>
              <a:t>Gomes-</a:t>
            </a:r>
            <a:r>
              <a:rPr lang="en-US" sz="1200" i="1" dirty="0" err="1">
                <a:solidFill>
                  <a:srgbClr val="000000"/>
                </a:solidFill>
              </a:rPr>
              <a:t>Osmann</a:t>
            </a:r>
            <a:r>
              <a:rPr lang="en-US" sz="1200" i="1" dirty="0">
                <a:solidFill>
                  <a:srgbClr val="000000"/>
                </a:solidFill>
              </a:rPr>
              <a:t> &amp; Field-Fote, Clin </a:t>
            </a:r>
            <a:r>
              <a:rPr lang="en-US" sz="1200" i="1" dirty="0" err="1">
                <a:solidFill>
                  <a:srgbClr val="000000"/>
                </a:solidFill>
              </a:rPr>
              <a:t>Rehabil</a:t>
            </a:r>
            <a:r>
              <a:rPr lang="en-US" sz="1200" i="1" dirty="0">
                <a:solidFill>
                  <a:srgbClr val="000000"/>
                </a:solidFill>
              </a:rPr>
              <a:t>, 2015</a:t>
            </a:r>
          </a:p>
        </p:txBody>
      </p:sp>
      <p:grpSp>
        <p:nvGrpSpPr>
          <p:cNvPr id="10" name="Group 19"/>
          <p:cNvGrpSpPr>
            <a:grpSpLocks noChangeAspect="1"/>
          </p:cNvGrpSpPr>
          <p:nvPr/>
        </p:nvGrpSpPr>
        <p:grpSpPr>
          <a:xfrm>
            <a:off x="2077146" y="3115470"/>
            <a:ext cx="4913506" cy="2666512"/>
            <a:chOff x="1500928" y="2032001"/>
            <a:chExt cx="6142144" cy="3333282"/>
          </a:xfrm>
        </p:grpSpPr>
        <p:pic>
          <p:nvPicPr>
            <p:cNvPr id="11" name="Picture 10"/>
            <p:cNvPicPr/>
            <p:nvPr/>
          </p:nvPicPr>
          <p:blipFill rotWithShape="1">
            <a:blip r:embed="rId3"/>
            <a:srcRect l="10414" t="10059" r="15124" b="8666"/>
            <a:stretch/>
          </p:blipFill>
          <p:spPr bwMode="auto">
            <a:xfrm>
              <a:off x="1500928" y="2032001"/>
              <a:ext cx="6142144" cy="3333282"/>
            </a:xfrm>
            <a:prstGeom prst="rect">
              <a:avLst/>
            </a:prstGeom>
            <a:ln>
              <a:noFill/>
            </a:ln>
            <a:extLst>
              <a:ext uri="{53640926-AAD7-44D8-BBD7-CCE9431645EC}">
                <a14:shadowObscured xmlns:a14="http://schemas.microsoft.com/office/drawing/2010/main"/>
              </a:ext>
            </a:extLst>
          </p:spPr>
        </p:pic>
        <p:sp>
          <p:nvSpPr>
            <p:cNvPr id="12" name="Rectangle 11"/>
            <p:cNvSpPr/>
            <p:nvPr/>
          </p:nvSpPr>
          <p:spPr>
            <a:xfrm>
              <a:off x="6519477" y="2032001"/>
              <a:ext cx="1083938" cy="333328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p:nvPr/>
          </p:nvPicPr>
          <p:blipFill rotWithShape="1">
            <a:blip r:embed="rId3"/>
            <a:srcRect l="71872" t="40406" r="15124" b="39050"/>
            <a:stretch/>
          </p:blipFill>
          <p:spPr bwMode="auto">
            <a:xfrm>
              <a:off x="6570444" y="3735030"/>
              <a:ext cx="1072628" cy="842542"/>
            </a:xfrm>
            <a:prstGeom prst="rect">
              <a:avLst/>
            </a:prstGeom>
            <a:ln>
              <a:noFill/>
            </a:ln>
            <a:extLst>
              <a:ext uri="{53640926-AAD7-44D8-BBD7-CCE9431645EC}">
                <a14:shadowObscured xmlns:a14="http://schemas.microsoft.com/office/drawing/2010/main"/>
              </a:ext>
            </a:extLst>
          </p:spPr>
        </p:pic>
        <p:cxnSp>
          <p:nvCxnSpPr>
            <p:cNvPr id="14" name="Straight Arrow Connector 13"/>
            <p:cNvCxnSpPr/>
            <p:nvPr/>
          </p:nvCxnSpPr>
          <p:spPr>
            <a:xfrm rot="10800000">
              <a:off x="6446040" y="3035556"/>
              <a:ext cx="336578"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6700604" y="2785536"/>
              <a:ext cx="902811" cy="500159"/>
            </a:xfrm>
            <a:prstGeom prst="rect">
              <a:avLst/>
            </a:prstGeom>
            <a:noFill/>
          </p:spPr>
          <p:txBody>
            <a:bodyPr wrap="square" rtlCol="0">
              <a:spAutoFit/>
            </a:bodyPr>
            <a:lstStyle/>
            <a:p>
              <a:r>
                <a:rPr lang="en-US" sz="1000" dirty="0">
                  <a:latin typeface="Arial"/>
                  <a:cs typeface="Arial"/>
                </a:rPr>
                <a:t>moderate </a:t>
              </a:r>
            </a:p>
            <a:p>
              <a:r>
                <a:rPr lang="en-US" sz="1000" dirty="0">
                  <a:latin typeface="Arial"/>
                  <a:cs typeface="Arial"/>
                </a:rPr>
                <a:t>effect</a:t>
              </a:r>
            </a:p>
          </p:txBody>
        </p:sp>
      </p:grpSp>
      <p:sp>
        <p:nvSpPr>
          <p:cNvPr id="16" name="Rectangle 15"/>
          <p:cNvSpPr>
            <a:spLocks noChangeAspect="1"/>
          </p:cNvSpPr>
          <p:nvPr/>
        </p:nvSpPr>
        <p:spPr>
          <a:xfrm>
            <a:off x="3972705" y="3426338"/>
            <a:ext cx="283250" cy="2193923"/>
          </a:xfrm>
          <a:prstGeom prst="rect">
            <a:avLst/>
          </a:prstGeom>
          <a:solidFill>
            <a:srgbClr val="FFFF00"/>
          </a:solidFill>
          <a:ln w="508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a:spLocks noChangeAspect="1"/>
          </p:cNvSpPr>
          <p:nvPr/>
        </p:nvSpPr>
        <p:spPr>
          <a:xfrm>
            <a:off x="3325480" y="4633574"/>
            <a:ext cx="290294" cy="986687"/>
          </a:xfrm>
          <a:prstGeom prst="rect">
            <a:avLst/>
          </a:prstGeom>
          <a:solidFill>
            <a:srgbClr val="FFFF00"/>
          </a:solidFill>
          <a:ln w="508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a:spLocks noChangeAspect="1"/>
          </p:cNvSpPr>
          <p:nvPr/>
        </p:nvSpPr>
        <p:spPr>
          <a:xfrm>
            <a:off x="4487056" y="3849936"/>
            <a:ext cx="289149" cy="1772708"/>
          </a:xfrm>
          <a:prstGeom prst="rect">
            <a:avLst/>
          </a:prstGeom>
          <a:solidFill>
            <a:srgbClr val="FFFF00"/>
          </a:solidFill>
          <a:ln w="508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a:spLocks noChangeAspect="1"/>
          </p:cNvSpPr>
          <p:nvPr/>
        </p:nvSpPr>
        <p:spPr>
          <a:xfrm>
            <a:off x="5656218" y="3896055"/>
            <a:ext cx="290294" cy="1724207"/>
          </a:xfrm>
          <a:prstGeom prst="rect">
            <a:avLst/>
          </a:prstGeom>
          <a:solidFill>
            <a:srgbClr val="FFFF00"/>
          </a:solidFill>
          <a:ln w="508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a:spLocks noChangeAspect="1"/>
          </p:cNvSpPr>
          <p:nvPr/>
        </p:nvSpPr>
        <p:spPr>
          <a:xfrm>
            <a:off x="2602586" y="5645052"/>
            <a:ext cx="3497398" cy="1369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a:spLocks noChangeAspect="1"/>
          </p:cNvSpPr>
          <p:nvPr/>
        </p:nvSpPr>
        <p:spPr>
          <a:xfrm>
            <a:off x="2577829" y="5566286"/>
            <a:ext cx="1273159" cy="246221"/>
          </a:xfrm>
          <a:prstGeom prst="rect">
            <a:avLst/>
          </a:prstGeom>
          <a:noFill/>
        </p:spPr>
        <p:txBody>
          <a:bodyPr wrap="square" rtlCol="0">
            <a:spAutoFit/>
          </a:bodyPr>
          <a:lstStyle/>
          <a:p>
            <a:pPr algn="ctr"/>
            <a:r>
              <a:rPr lang="en-US" sz="1000" b="1" dirty="0">
                <a:latin typeface="Arial"/>
                <a:cs typeface="Arial"/>
              </a:rPr>
              <a:t>Pinch force (kg)</a:t>
            </a:r>
          </a:p>
        </p:txBody>
      </p:sp>
      <p:sp>
        <p:nvSpPr>
          <p:cNvPr id="25" name="TextBox 24"/>
          <p:cNvSpPr txBox="1">
            <a:spLocks noChangeAspect="1"/>
          </p:cNvSpPr>
          <p:nvPr/>
        </p:nvSpPr>
        <p:spPr>
          <a:xfrm>
            <a:off x="3889946" y="5566286"/>
            <a:ext cx="963208" cy="246221"/>
          </a:xfrm>
          <a:prstGeom prst="rect">
            <a:avLst/>
          </a:prstGeom>
          <a:noFill/>
        </p:spPr>
        <p:txBody>
          <a:bodyPr wrap="square" rtlCol="0">
            <a:spAutoFit/>
          </a:bodyPr>
          <a:lstStyle/>
          <a:p>
            <a:pPr algn="ctr"/>
            <a:r>
              <a:rPr lang="en-US" sz="1000" b="1" dirty="0">
                <a:latin typeface="Arial"/>
                <a:cs typeface="Arial"/>
              </a:rPr>
              <a:t>9HPT (pegs)</a:t>
            </a:r>
          </a:p>
        </p:txBody>
      </p:sp>
      <p:sp>
        <p:nvSpPr>
          <p:cNvPr id="26" name="TextBox 25"/>
          <p:cNvSpPr txBox="1">
            <a:spLocks noChangeAspect="1"/>
          </p:cNvSpPr>
          <p:nvPr/>
        </p:nvSpPr>
        <p:spPr>
          <a:xfrm>
            <a:off x="4945875" y="5566286"/>
            <a:ext cx="1208936" cy="246221"/>
          </a:xfrm>
          <a:prstGeom prst="rect">
            <a:avLst/>
          </a:prstGeom>
          <a:noFill/>
        </p:spPr>
        <p:txBody>
          <a:bodyPr wrap="square" rtlCol="0">
            <a:spAutoFit/>
          </a:bodyPr>
          <a:lstStyle/>
          <a:p>
            <a:pPr algn="ctr"/>
            <a:r>
              <a:rPr lang="en-US" sz="1000" b="1" dirty="0">
                <a:latin typeface="Arial"/>
                <a:cs typeface="Arial"/>
              </a:rPr>
              <a:t>FM (accuracy)</a:t>
            </a:r>
          </a:p>
        </p:txBody>
      </p:sp>
    </p:spTree>
    <p:extLst>
      <p:ext uri="{BB962C8B-B14F-4D97-AF65-F5344CB8AC3E}">
        <p14:creationId xmlns:p14="http://schemas.microsoft.com/office/powerpoint/2010/main" val="417665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6"/>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8" grpId="0" animBg="1"/>
      <p:bldP spid="2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a:spLocks noGrp="1"/>
          </p:cNvSpPr>
          <p:nvPr>
            <p:ph idx="1"/>
          </p:nvPr>
        </p:nvSpPr>
        <p:spPr>
          <a:xfrm>
            <a:off x="453424" y="1120627"/>
            <a:ext cx="8229600" cy="4581420"/>
          </a:xfrm>
        </p:spPr>
        <p:txBody>
          <a:bodyPr anchor="t"/>
          <a:lstStyle/>
          <a:p>
            <a:pPr marL="0" indent="0">
              <a:buNone/>
            </a:pPr>
            <a:r>
              <a:rPr lang="en-US" dirty="0"/>
              <a:t>Two primary classifications of NIBS modalities:</a:t>
            </a:r>
          </a:p>
          <a:p>
            <a:pPr marL="514350" indent="-514350">
              <a:buFont typeface="+mj-lt"/>
              <a:buAutoNum type="arabicPeriod"/>
            </a:pPr>
            <a:r>
              <a:rPr lang="en-US" dirty="0"/>
              <a:t>Transcranial magnetic stimulation (TMS)</a:t>
            </a:r>
          </a:p>
          <a:p>
            <a:pPr marL="1314450" lvl="2" indent="-514350"/>
            <a:r>
              <a:rPr lang="en-US" dirty="0"/>
              <a:t>Neurophysiology measure: single &amp; paired pulse TMS</a:t>
            </a:r>
          </a:p>
          <a:p>
            <a:pPr marL="1314450" lvl="2" indent="-514350"/>
            <a:r>
              <a:rPr lang="en-US" dirty="0" err="1"/>
              <a:t>Neuromodulation</a:t>
            </a:r>
            <a:r>
              <a:rPr lang="en-US" dirty="0"/>
              <a:t> tool: repetitive TMS (</a:t>
            </a:r>
            <a:r>
              <a:rPr lang="en-US" dirty="0" err="1"/>
              <a:t>rTMS</a:t>
            </a:r>
            <a:r>
              <a:rPr lang="en-US" dirty="0"/>
              <a:t>), paired associative stimulation (PAS)</a:t>
            </a:r>
          </a:p>
          <a:p>
            <a:pPr marL="514350" indent="-514350">
              <a:buFont typeface="+mj-lt"/>
              <a:buAutoNum type="arabicPeriod"/>
            </a:pPr>
            <a:r>
              <a:rPr lang="en-US" dirty="0">
                <a:solidFill>
                  <a:schemeClr val="bg1">
                    <a:lumMod val="75000"/>
                  </a:schemeClr>
                </a:solidFill>
              </a:rPr>
              <a:t>Transcranial current stimulation (</a:t>
            </a:r>
            <a:r>
              <a:rPr lang="en-US" dirty="0" err="1">
                <a:solidFill>
                  <a:schemeClr val="bg1">
                    <a:lumMod val="75000"/>
                  </a:schemeClr>
                </a:solidFill>
              </a:rPr>
              <a:t>tCS</a:t>
            </a:r>
            <a:r>
              <a:rPr lang="en-US" dirty="0">
                <a:solidFill>
                  <a:schemeClr val="bg1">
                    <a:lumMod val="75000"/>
                  </a:schemeClr>
                </a:solidFill>
              </a:rPr>
              <a:t>)</a:t>
            </a:r>
          </a:p>
          <a:p>
            <a:pPr lvl="2" indent="-342900"/>
            <a:r>
              <a:rPr lang="en-US" dirty="0">
                <a:solidFill>
                  <a:srgbClr val="FFFFFF"/>
                </a:solidFill>
              </a:rPr>
              <a:t>direct (</a:t>
            </a:r>
            <a:r>
              <a:rPr lang="en-US" dirty="0" err="1">
                <a:solidFill>
                  <a:srgbClr val="FFFFFF"/>
                </a:solidFill>
              </a:rPr>
              <a:t>tDCS</a:t>
            </a:r>
            <a:r>
              <a:rPr lang="en-US" dirty="0">
                <a:solidFill>
                  <a:srgbClr val="FFFFFF"/>
                </a:solidFill>
              </a:rPr>
              <a:t>) </a:t>
            </a:r>
          </a:p>
          <a:p>
            <a:pPr lvl="2" indent="-342900"/>
            <a:r>
              <a:rPr lang="en-US" dirty="0">
                <a:solidFill>
                  <a:srgbClr val="FFFFFF"/>
                </a:solidFill>
              </a:rPr>
              <a:t>pulsed (</a:t>
            </a:r>
            <a:r>
              <a:rPr lang="en-US" dirty="0" err="1">
                <a:solidFill>
                  <a:srgbClr val="FFFFFF"/>
                </a:solidFill>
              </a:rPr>
              <a:t>tPCS</a:t>
            </a:r>
            <a:r>
              <a:rPr lang="en-US" dirty="0">
                <a:solidFill>
                  <a:srgbClr val="FFFFFF"/>
                </a:solidFill>
              </a:rPr>
              <a:t>) </a:t>
            </a:r>
          </a:p>
          <a:p>
            <a:pPr lvl="2" indent="-342900"/>
            <a:r>
              <a:rPr lang="en-US" dirty="0">
                <a:solidFill>
                  <a:srgbClr val="FFFFFF"/>
                </a:solidFill>
              </a:rPr>
              <a:t>alternating (</a:t>
            </a:r>
            <a:r>
              <a:rPr lang="en-US" dirty="0" err="1">
                <a:solidFill>
                  <a:srgbClr val="FFFFFF"/>
                </a:solidFill>
              </a:rPr>
              <a:t>tACS</a:t>
            </a:r>
            <a:r>
              <a:rPr lang="en-US" dirty="0">
                <a:solidFill>
                  <a:srgbClr val="FFFFFF"/>
                </a:solidFill>
              </a:rPr>
              <a:t>)</a:t>
            </a:r>
          </a:p>
          <a:p>
            <a:pPr lvl="2" indent="-342900"/>
            <a:r>
              <a:rPr lang="en-US" dirty="0">
                <a:solidFill>
                  <a:srgbClr val="FFFFFF"/>
                </a:solidFill>
              </a:rPr>
              <a:t>random noise (</a:t>
            </a:r>
            <a:r>
              <a:rPr lang="en-US" dirty="0" err="1">
                <a:solidFill>
                  <a:srgbClr val="FFFFFF"/>
                </a:solidFill>
              </a:rPr>
              <a:t>tRNS</a:t>
            </a:r>
            <a:r>
              <a:rPr lang="en-US" dirty="0">
                <a:solidFill>
                  <a:srgbClr val="FFFFFF"/>
                </a:solidFill>
              </a:rPr>
              <a:t>)</a:t>
            </a:r>
          </a:p>
          <a:p>
            <a:pPr marL="800100" lvl="2" indent="0">
              <a:buNone/>
            </a:pPr>
            <a:endParaRPr lang="en-US" dirty="0"/>
          </a:p>
          <a:p>
            <a:pPr marL="1314450" lvl="2" indent="-514350"/>
            <a:endParaRPr lang="en-US" dirty="0"/>
          </a:p>
        </p:txBody>
      </p:sp>
      <p:sp>
        <p:nvSpPr>
          <p:cNvPr id="4" name="Title 1"/>
          <p:cNvSpPr txBox="1">
            <a:spLocks/>
          </p:cNvSpPr>
          <p:nvPr/>
        </p:nvSpPr>
        <p:spPr>
          <a:xfrm>
            <a:off x="453424" y="194630"/>
            <a:ext cx="8229600" cy="1143000"/>
          </a:xfrm>
          <a:prstGeom prst="rect">
            <a:avLst/>
          </a:prstGeom>
        </p:spPr>
        <p:txBody>
          <a:bodyPr/>
          <a:lstStyle/>
          <a:p>
            <a:pPr lvl="0" algn="ctr">
              <a:spcBef>
                <a:spcPct val="0"/>
              </a:spcBef>
            </a:pPr>
            <a:r>
              <a:rPr lang="en-US" sz="4000" dirty="0"/>
              <a:t>Non-Invasive Brain Stimulation (NIBS)</a:t>
            </a:r>
            <a:endParaRPr kumimoji="0" lang="en-US" sz="4000" b="0"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28630245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txBox="1">
            <a:spLocks/>
          </p:cNvSpPr>
          <p:nvPr/>
        </p:nvSpPr>
        <p:spPr>
          <a:xfrm>
            <a:off x="306387" y="0"/>
            <a:ext cx="8531225" cy="1142999"/>
          </a:xfrm>
          <a:prstGeom prst="rect">
            <a:avLst/>
          </a:prstGeom>
        </p:spPr>
        <p:txBody>
          <a:bodyPr anchor="t"/>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a:solidFill>
                  <a:srgbClr val="000000"/>
                </a:solidFill>
                <a:latin typeface="+mn-lt"/>
              </a:rPr>
              <a:t>Conditioning Neural Circuits to Improve Upper Extremity Function</a:t>
            </a:r>
          </a:p>
        </p:txBody>
      </p:sp>
      <p:sp>
        <p:nvSpPr>
          <p:cNvPr id="5" name="AutoShape 2" descr="Image result for spasticit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Content Placeholder 2"/>
          <p:cNvSpPr txBox="1">
            <a:spLocks/>
          </p:cNvSpPr>
          <p:nvPr/>
        </p:nvSpPr>
        <p:spPr>
          <a:xfrm>
            <a:off x="318660" y="1376482"/>
            <a:ext cx="4253340" cy="4455520"/>
          </a:xfrm>
          <a:prstGeom prst="rect">
            <a:avLst/>
          </a:prstGeom>
        </p:spPr>
        <p:txBody>
          <a:bodyPr vert="horz" lIns="91440" tIns="45720" rIns="91440" bIns="45720" rtlCol="0" anchor="ctr">
            <a:noAutofit/>
          </a:bodyPr>
          <a:lstStyle/>
          <a:p>
            <a:pPr marL="342900" indent="-342900">
              <a:defRPr/>
            </a:pPr>
            <a:r>
              <a:rPr lang="en-US" sz="3000" dirty="0">
                <a:solidFill>
                  <a:srgbClr val="000000"/>
                </a:solidFill>
              </a:rPr>
              <a:t>Purpose: </a:t>
            </a:r>
          </a:p>
          <a:p>
            <a:pPr marL="342900" indent="-342900">
              <a:buFont typeface="Wingdings" charset="2"/>
              <a:buChar char="Ø"/>
              <a:defRPr/>
            </a:pPr>
            <a:r>
              <a:rPr lang="en-US" sz="2500" dirty="0">
                <a:solidFill>
                  <a:srgbClr val="000000"/>
                </a:solidFill>
              </a:rPr>
              <a:t>To examine how well people with tetraplegia are able to use their arms and hands after receiving fine motor training (FMT) combined with stimulation to increase brain excitability either directly or indirectly </a:t>
            </a:r>
          </a:p>
        </p:txBody>
      </p:sp>
      <p:pic>
        <p:nvPicPr>
          <p:cNvPr id="19" name="Picture 18"/>
          <p:cNvPicPr>
            <a:picLocks noChangeAspect="1"/>
          </p:cNvPicPr>
          <p:nvPr/>
        </p:nvPicPr>
        <p:blipFill>
          <a:blip r:embed="rId3"/>
          <a:stretch>
            <a:fillRect/>
          </a:stretch>
        </p:blipFill>
        <p:spPr>
          <a:xfrm>
            <a:off x="7401219" y="3804818"/>
            <a:ext cx="1611828" cy="2149104"/>
          </a:xfrm>
          <a:prstGeom prst="rect">
            <a:avLst/>
          </a:prstGeom>
        </p:spPr>
      </p:pic>
      <p:sp>
        <p:nvSpPr>
          <p:cNvPr id="35" name="TextBox 34"/>
          <p:cNvSpPr txBox="1"/>
          <p:nvPr/>
        </p:nvSpPr>
        <p:spPr>
          <a:xfrm>
            <a:off x="6558491" y="1942431"/>
            <a:ext cx="2454556" cy="923330"/>
          </a:xfrm>
          <a:prstGeom prst="rect">
            <a:avLst/>
          </a:prstGeom>
          <a:noFill/>
        </p:spPr>
        <p:txBody>
          <a:bodyPr wrap="none" rtlCol="0">
            <a:spAutoFit/>
          </a:bodyPr>
          <a:lstStyle/>
          <a:p>
            <a:pPr algn="ctr"/>
            <a:r>
              <a:rPr lang="en-US" dirty="0">
                <a:solidFill>
                  <a:srgbClr val="000000"/>
                </a:solidFill>
              </a:rPr>
              <a:t>Direct brain stimulation:</a:t>
            </a:r>
          </a:p>
          <a:p>
            <a:pPr algn="ctr"/>
            <a:r>
              <a:rPr lang="en-US" dirty="0">
                <a:solidFill>
                  <a:srgbClr val="000000"/>
                </a:solidFill>
              </a:rPr>
              <a:t>Transcranial direct</a:t>
            </a:r>
          </a:p>
          <a:p>
            <a:pPr algn="ctr"/>
            <a:r>
              <a:rPr lang="en-US" dirty="0">
                <a:solidFill>
                  <a:srgbClr val="000000"/>
                </a:solidFill>
              </a:rPr>
              <a:t>current stimulation</a:t>
            </a:r>
          </a:p>
        </p:txBody>
      </p:sp>
      <p:sp>
        <p:nvSpPr>
          <p:cNvPr id="37" name="TextBox 36"/>
          <p:cNvSpPr txBox="1"/>
          <p:nvPr/>
        </p:nvSpPr>
        <p:spPr>
          <a:xfrm>
            <a:off x="4678524" y="4340178"/>
            <a:ext cx="2722695" cy="923330"/>
          </a:xfrm>
          <a:prstGeom prst="rect">
            <a:avLst/>
          </a:prstGeom>
          <a:noFill/>
        </p:spPr>
        <p:txBody>
          <a:bodyPr wrap="none" rtlCol="0">
            <a:spAutoFit/>
          </a:bodyPr>
          <a:lstStyle/>
          <a:p>
            <a:pPr algn="ctr"/>
            <a:r>
              <a:rPr lang="en-US" dirty="0">
                <a:solidFill>
                  <a:srgbClr val="000000"/>
                </a:solidFill>
              </a:rPr>
              <a:t>Indirect brain stimulation:</a:t>
            </a:r>
          </a:p>
          <a:p>
            <a:pPr algn="ctr"/>
            <a:r>
              <a:rPr lang="en-US" dirty="0">
                <a:solidFill>
                  <a:srgbClr val="000000"/>
                </a:solidFill>
              </a:rPr>
              <a:t>Peripheral nerve </a:t>
            </a:r>
          </a:p>
          <a:p>
            <a:pPr algn="ctr"/>
            <a:r>
              <a:rPr lang="en-US" dirty="0" err="1">
                <a:solidFill>
                  <a:srgbClr val="000000"/>
                </a:solidFill>
              </a:rPr>
              <a:t>somatosensory</a:t>
            </a:r>
            <a:r>
              <a:rPr lang="en-US" dirty="0">
                <a:solidFill>
                  <a:srgbClr val="000000"/>
                </a:solidFill>
              </a:rPr>
              <a:t> stimulation</a:t>
            </a:r>
          </a:p>
        </p:txBody>
      </p:sp>
      <p:pic>
        <p:nvPicPr>
          <p:cNvPr id="9" name="Picture 2">
            <a:extLst>
              <a:ext uri="{FF2B5EF4-FFF2-40B4-BE49-F238E27FC236}">
                <a16:creationId xmlns:a16="http://schemas.microsoft.com/office/drawing/2014/main" id="{6F020AEE-3BC7-4F63-AC9B-D255C8386C7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603" t="10849" r="17544" b="18256"/>
          <a:stretch/>
        </p:blipFill>
        <p:spPr bwMode="auto">
          <a:xfrm>
            <a:off x="4841658" y="1387339"/>
            <a:ext cx="1716833" cy="2033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6655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txBox="1">
            <a:spLocks/>
          </p:cNvSpPr>
          <p:nvPr/>
        </p:nvSpPr>
        <p:spPr>
          <a:xfrm>
            <a:off x="306387" y="0"/>
            <a:ext cx="8531225" cy="1142999"/>
          </a:xfrm>
          <a:prstGeom prst="rect">
            <a:avLst/>
          </a:prstGeom>
        </p:spPr>
        <p:txBody>
          <a:bodyPr anchor="t"/>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a:solidFill>
                  <a:srgbClr val="000000"/>
                </a:solidFill>
                <a:latin typeface="+mn-lt"/>
              </a:rPr>
              <a:t>Conditioning Neural Circuits to Improve Upper Extremity Function</a:t>
            </a:r>
          </a:p>
        </p:txBody>
      </p:sp>
      <p:sp>
        <p:nvSpPr>
          <p:cNvPr id="5" name="AutoShape 2" descr="Image result for spasticit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Content Placeholder 2"/>
          <p:cNvSpPr txBox="1">
            <a:spLocks/>
          </p:cNvSpPr>
          <p:nvPr/>
        </p:nvSpPr>
        <p:spPr>
          <a:xfrm>
            <a:off x="278020" y="1183442"/>
            <a:ext cx="8518952" cy="2128718"/>
          </a:xfrm>
          <a:prstGeom prst="rect">
            <a:avLst/>
          </a:prstGeom>
        </p:spPr>
        <p:txBody>
          <a:bodyPr vert="horz" lIns="91440" tIns="45720" rIns="91440" bIns="45720" rtlCol="0" anchor="ctr">
            <a:noAutofit/>
          </a:bodyPr>
          <a:lstStyle/>
          <a:p>
            <a:pPr marL="342900" indent="-342900">
              <a:defRPr/>
            </a:pPr>
            <a:r>
              <a:rPr lang="en-US" sz="3000" dirty="0">
                <a:solidFill>
                  <a:srgbClr val="000000"/>
                </a:solidFill>
              </a:rPr>
              <a:t>Design</a:t>
            </a:r>
          </a:p>
          <a:p>
            <a:pPr marL="342900" indent="-342900">
              <a:buFont typeface="Wingdings" charset="2"/>
              <a:buChar char="Ø"/>
              <a:defRPr/>
            </a:pPr>
            <a:r>
              <a:rPr lang="en-US" sz="2500" dirty="0">
                <a:solidFill>
                  <a:srgbClr val="000000"/>
                </a:solidFill>
              </a:rPr>
              <a:t>Randomized controlled trial: each participant is randomly assigned to one of three groups: </a:t>
            </a:r>
            <a:r>
              <a:rPr lang="en-US" sz="2500" dirty="0" err="1">
                <a:solidFill>
                  <a:srgbClr val="000000"/>
                </a:solidFill>
              </a:rPr>
              <a:t>tDCS</a:t>
            </a:r>
            <a:r>
              <a:rPr lang="en-US" sz="2500" dirty="0">
                <a:solidFill>
                  <a:srgbClr val="000000"/>
                </a:solidFill>
              </a:rPr>
              <a:t> + FMT, PNSS + FMT, or sham </a:t>
            </a:r>
            <a:r>
              <a:rPr lang="en-US" sz="2500" dirty="0" err="1">
                <a:solidFill>
                  <a:srgbClr val="000000"/>
                </a:solidFill>
              </a:rPr>
              <a:t>tDCS</a:t>
            </a:r>
            <a:r>
              <a:rPr lang="en-US" sz="2500" dirty="0">
                <a:solidFill>
                  <a:srgbClr val="000000"/>
                </a:solidFill>
              </a:rPr>
              <a:t> + FMT</a:t>
            </a:r>
          </a:p>
        </p:txBody>
      </p:sp>
      <p:grpSp>
        <p:nvGrpSpPr>
          <p:cNvPr id="24" name="Group 23"/>
          <p:cNvGrpSpPr>
            <a:grpSpLocks noChangeAspect="1"/>
          </p:cNvGrpSpPr>
          <p:nvPr/>
        </p:nvGrpSpPr>
        <p:grpSpPr>
          <a:xfrm>
            <a:off x="1484709" y="3316321"/>
            <a:ext cx="6098382" cy="2573336"/>
            <a:chOff x="481461" y="2512893"/>
            <a:chExt cx="8207721" cy="3463415"/>
          </a:xfrm>
        </p:grpSpPr>
        <p:cxnSp>
          <p:nvCxnSpPr>
            <p:cNvPr id="6" name="Straight Arrow Connector 5"/>
            <p:cNvCxnSpPr/>
            <p:nvPr/>
          </p:nvCxnSpPr>
          <p:spPr>
            <a:xfrm>
              <a:off x="7566530" y="4261538"/>
              <a:ext cx="1122652" cy="1588"/>
            </a:xfrm>
            <a:prstGeom prst="straightConnector1">
              <a:avLst/>
            </a:prstGeom>
            <a:ln w="63500">
              <a:solidFill>
                <a:srgbClr val="F9C31B"/>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rot="5400000">
              <a:off x="7964914" y="4260744"/>
              <a:ext cx="417386" cy="1588"/>
            </a:xfrm>
            <a:prstGeom prst="line">
              <a:avLst/>
            </a:prstGeom>
            <a:ln w="63500">
              <a:solidFill>
                <a:srgbClr val="F9C31B"/>
              </a:solidFill>
            </a:ln>
            <a:effectLst/>
          </p:spPr>
          <p:style>
            <a:lnRef idx="2">
              <a:schemeClr val="accent1"/>
            </a:lnRef>
            <a:fillRef idx="0">
              <a:schemeClr val="accent1"/>
            </a:fillRef>
            <a:effectRef idx="1">
              <a:schemeClr val="accent1"/>
            </a:effectRef>
            <a:fontRef idx="minor">
              <a:schemeClr val="tx1"/>
            </a:fontRef>
          </p:style>
        </p:cxnSp>
        <p:sp>
          <p:nvSpPr>
            <p:cNvPr id="9" name="Rectangular Callout 8"/>
            <p:cNvSpPr/>
            <p:nvPr/>
          </p:nvSpPr>
          <p:spPr>
            <a:xfrm>
              <a:off x="481461" y="2512893"/>
              <a:ext cx="1731776" cy="1198875"/>
            </a:xfrm>
            <a:prstGeom prst="wedgeRectCallout">
              <a:avLst/>
            </a:prstGeom>
            <a:solidFill>
              <a:srgbClr val="FFEFAF"/>
            </a:solidFill>
            <a:ln w="25400">
              <a:solidFill>
                <a:srgbClr val="F9C31B"/>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Week 1:</a:t>
              </a:r>
            </a:p>
            <a:p>
              <a:pPr algn="ctr"/>
              <a:r>
                <a:rPr lang="en-US" sz="1200" dirty="0">
                  <a:solidFill>
                    <a:schemeClr val="tx1"/>
                  </a:solidFill>
                </a:rPr>
                <a:t>baseline testing &amp; participant stratification</a:t>
              </a:r>
            </a:p>
          </p:txBody>
        </p:sp>
        <p:cxnSp>
          <p:nvCxnSpPr>
            <p:cNvPr id="10" name="Straight Connector 9"/>
            <p:cNvCxnSpPr/>
            <p:nvPr/>
          </p:nvCxnSpPr>
          <p:spPr>
            <a:xfrm rot="10800000" flipV="1">
              <a:off x="985780" y="4264718"/>
              <a:ext cx="6437370" cy="1"/>
            </a:xfrm>
            <a:prstGeom prst="line">
              <a:avLst/>
            </a:prstGeom>
            <a:ln w="63500">
              <a:solidFill>
                <a:srgbClr val="F9C31B"/>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rot="5400000">
              <a:off x="776293" y="4246848"/>
              <a:ext cx="417386" cy="1588"/>
            </a:xfrm>
            <a:prstGeom prst="line">
              <a:avLst/>
            </a:prstGeom>
            <a:ln w="63500">
              <a:solidFill>
                <a:srgbClr val="F9C31B"/>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1877525" y="4246848"/>
              <a:ext cx="417386" cy="1588"/>
            </a:xfrm>
            <a:prstGeom prst="line">
              <a:avLst/>
            </a:prstGeom>
            <a:ln w="63500">
              <a:solidFill>
                <a:srgbClr val="F9C31B"/>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2978757" y="4246848"/>
              <a:ext cx="417386" cy="1588"/>
            </a:xfrm>
            <a:prstGeom prst="line">
              <a:avLst/>
            </a:prstGeom>
            <a:ln w="63500">
              <a:solidFill>
                <a:srgbClr val="F9C31B"/>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a:off x="4079989" y="4246848"/>
              <a:ext cx="417386" cy="1588"/>
            </a:xfrm>
            <a:prstGeom prst="line">
              <a:avLst/>
            </a:prstGeom>
            <a:ln w="63500">
              <a:solidFill>
                <a:srgbClr val="F9C31B"/>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5400000">
              <a:off x="5181221" y="4246848"/>
              <a:ext cx="417386" cy="1588"/>
            </a:xfrm>
            <a:prstGeom prst="line">
              <a:avLst/>
            </a:prstGeom>
            <a:ln w="63500">
              <a:solidFill>
                <a:srgbClr val="F9C31B"/>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5400000">
              <a:off x="6282453" y="4246848"/>
              <a:ext cx="417386" cy="1588"/>
            </a:xfrm>
            <a:prstGeom prst="line">
              <a:avLst/>
            </a:prstGeom>
            <a:ln w="63500">
              <a:solidFill>
                <a:srgbClr val="F9C31B"/>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a:off x="7357838" y="4190491"/>
              <a:ext cx="417386" cy="142095"/>
            </a:xfrm>
            <a:prstGeom prst="line">
              <a:avLst/>
            </a:prstGeom>
            <a:ln w="63500">
              <a:solidFill>
                <a:srgbClr val="F9C31B"/>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5400000">
              <a:off x="7215742" y="4176595"/>
              <a:ext cx="417386" cy="142095"/>
            </a:xfrm>
            <a:prstGeom prst="line">
              <a:avLst/>
            </a:prstGeom>
            <a:ln w="63500">
              <a:solidFill>
                <a:srgbClr val="F9C31B"/>
              </a:solidFill>
            </a:ln>
            <a:effectLst/>
          </p:spPr>
          <p:style>
            <a:lnRef idx="2">
              <a:schemeClr val="accent1"/>
            </a:lnRef>
            <a:fillRef idx="0">
              <a:schemeClr val="accent1"/>
            </a:fillRef>
            <a:effectRef idx="1">
              <a:schemeClr val="accent1"/>
            </a:effectRef>
            <a:fontRef idx="minor">
              <a:schemeClr val="tx1"/>
            </a:fontRef>
          </p:style>
        </p:cxnSp>
        <p:sp>
          <p:nvSpPr>
            <p:cNvPr id="19" name="Rectangular Callout 18"/>
            <p:cNvSpPr/>
            <p:nvPr/>
          </p:nvSpPr>
          <p:spPr>
            <a:xfrm>
              <a:off x="5962854" y="2512893"/>
              <a:ext cx="1870102" cy="1198875"/>
            </a:xfrm>
            <a:prstGeom prst="wedgeRectCallout">
              <a:avLst/>
            </a:prstGeom>
            <a:solidFill>
              <a:srgbClr val="FFEFAF"/>
            </a:solidFill>
            <a:ln w="25400">
              <a:solidFill>
                <a:srgbClr val="F9C31B"/>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Week 6:</a:t>
              </a:r>
            </a:p>
            <a:p>
              <a:pPr algn="ctr"/>
              <a:r>
                <a:rPr lang="en-US" sz="1200" dirty="0">
                  <a:solidFill>
                    <a:schemeClr val="tx1"/>
                  </a:solidFill>
                </a:rPr>
                <a:t>post-intervention testing</a:t>
              </a:r>
            </a:p>
          </p:txBody>
        </p:sp>
        <p:sp>
          <p:nvSpPr>
            <p:cNvPr id="21" name="Rectangular Callout 20"/>
            <p:cNvSpPr/>
            <p:nvPr/>
          </p:nvSpPr>
          <p:spPr>
            <a:xfrm rot="10800000" flipH="1" flipV="1">
              <a:off x="6930763" y="4777432"/>
              <a:ext cx="1731776" cy="1198875"/>
            </a:xfrm>
            <a:prstGeom prst="wedgeRectCallout">
              <a:avLst>
                <a:gd name="adj1" fmla="val 21731"/>
                <a:gd name="adj2" fmla="val -66388"/>
              </a:avLst>
            </a:prstGeom>
            <a:solidFill>
              <a:srgbClr val="FFEFAF"/>
            </a:solidFill>
            <a:ln w="25400">
              <a:solidFill>
                <a:srgbClr val="F9C31B"/>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a:r>
                <a:rPr lang="en-US" sz="1200" b="1" dirty="0">
                  <a:solidFill>
                    <a:schemeClr val="tx1"/>
                  </a:solidFill>
                </a:rPr>
                <a:t>Week 10-12:</a:t>
              </a:r>
            </a:p>
            <a:p>
              <a:pPr algn="ctr"/>
              <a:r>
                <a:rPr lang="en-US" sz="1200" b="1" i="1" dirty="0">
                  <a:solidFill>
                    <a:schemeClr val="tx1"/>
                  </a:solidFill>
                </a:rPr>
                <a:t>single</a:t>
              </a:r>
              <a:r>
                <a:rPr lang="en-US" sz="1200" dirty="0">
                  <a:solidFill>
                    <a:schemeClr val="tx1"/>
                  </a:solidFill>
                </a:rPr>
                <a:t> follow-up testing session</a:t>
              </a:r>
            </a:p>
          </p:txBody>
        </p:sp>
        <p:sp>
          <p:nvSpPr>
            <p:cNvPr id="22" name="Right Brace 21"/>
            <p:cNvSpPr/>
            <p:nvPr/>
          </p:nvSpPr>
          <p:spPr>
            <a:xfrm rot="5400000">
              <a:off x="3639358" y="2949786"/>
              <a:ext cx="199004" cy="3303695"/>
            </a:xfrm>
            <a:prstGeom prst="rightBrace">
              <a:avLst/>
            </a:prstGeom>
            <a:ln w="38100">
              <a:solidFill>
                <a:srgbClr val="F9C31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Rectangle 22"/>
            <p:cNvSpPr/>
            <p:nvPr/>
          </p:nvSpPr>
          <p:spPr>
            <a:xfrm>
              <a:off x="1986443" y="4777432"/>
              <a:ext cx="3504265" cy="1198876"/>
            </a:xfrm>
            <a:prstGeom prst="rect">
              <a:avLst/>
            </a:prstGeom>
            <a:solidFill>
              <a:srgbClr val="FFEFAF"/>
            </a:solidFill>
            <a:ln w="25400">
              <a:solidFill>
                <a:srgbClr val="F9C31B"/>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Weeks 2-5: Intervention (3x/week)</a:t>
              </a:r>
            </a:p>
            <a:p>
              <a:pPr algn="ctr"/>
              <a:r>
                <a:rPr lang="en-US" sz="1200" dirty="0">
                  <a:solidFill>
                    <a:schemeClr val="tx1"/>
                  </a:solidFill>
                </a:rPr>
                <a:t>PNSS, </a:t>
              </a:r>
              <a:r>
                <a:rPr lang="en-US" sz="1200" dirty="0" err="1">
                  <a:solidFill>
                    <a:schemeClr val="tx1"/>
                  </a:solidFill>
                </a:rPr>
                <a:t>tDCS</a:t>
              </a:r>
              <a:r>
                <a:rPr lang="en-US" sz="1200" dirty="0">
                  <a:solidFill>
                    <a:schemeClr val="tx1"/>
                  </a:solidFill>
                </a:rPr>
                <a:t>, or sham </a:t>
              </a:r>
              <a:r>
                <a:rPr lang="en-US" sz="1200" dirty="0" err="1">
                  <a:solidFill>
                    <a:schemeClr val="tx1"/>
                  </a:solidFill>
                </a:rPr>
                <a:t>tDCS</a:t>
              </a:r>
              <a:r>
                <a:rPr lang="en-US" sz="1200" dirty="0">
                  <a:solidFill>
                    <a:schemeClr val="tx1"/>
                  </a:solidFill>
                </a:rPr>
                <a:t> +</a:t>
              </a:r>
            </a:p>
            <a:p>
              <a:pPr algn="ctr"/>
              <a:r>
                <a:rPr lang="en-US" sz="1200" dirty="0">
                  <a:solidFill>
                    <a:schemeClr val="tx1"/>
                  </a:solidFill>
                </a:rPr>
                <a:t>functional task practice (FMT)</a:t>
              </a:r>
            </a:p>
          </p:txBody>
        </p:sp>
      </p:grpSp>
    </p:spTree>
    <p:extLst>
      <p:ext uri="{BB962C8B-B14F-4D97-AF65-F5344CB8AC3E}">
        <p14:creationId xmlns:p14="http://schemas.microsoft.com/office/powerpoint/2010/main" val="25823235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txBox="1">
            <a:spLocks/>
          </p:cNvSpPr>
          <p:nvPr/>
        </p:nvSpPr>
        <p:spPr>
          <a:xfrm>
            <a:off x="306387" y="0"/>
            <a:ext cx="8531225" cy="1142999"/>
          </a:xfrm>
          <a:prstGeom prst="rect">
            <a:avLst/>
          </a:prstGeom>
        </p:spPr>
        <p:txBody>
          <a:bodyPr anchor="t"/>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a:solidFill>
                  <a:srgbClr val="000000"/>
                </a:solidFill>
                <a:latin typeface="+mn-lt"/>
              </a:rPr>
              <a:t>Conditioning Neural Circuits to Improve Upper Extremity Function</a:t>
            </a:r>
          </a:p>
        </p:txBody>
      </p:sp>
      <p:sp>
        <p:nvSpPr>
          <p:cNvPr id="5" name="AutoShape 2" descr="Image result for spasticit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Content Placeholder 2"/>
          <p:cNvSpPr txBox="1">
            <a:spLocks/>
          </p:cNvSpPr>
          <p:nvPr/>
        </p:nvSpPr>
        <p:spPr>
          <a:xfrm>
            <a:off x="318660" y="1376482"/>
            <a:ext cx="8518952" cy="4689038"/>
          </a:xfrm>
          <a:prstGeom prst="rect">
            <a:avLst/>
          </a:prstGeom>
        </p:spPr>
        <p:txBody>
          <a:bodyPr vert="horz" lIns="91440" tIns="45720" rIns="91440" bIns="45720" rtlCol="0" anchor="ctr">
            <a:noAutofit/>
          </a:bodyPr>
          <a:lstStyle/>
          <a:p>
            <a:pPr marL="342900" indent="-342900">
              <a:defRPr/>
            </a:pPr>
            <a:r>
              <a:rPr lang="en-US" sz="3000" dirty="0">
                <a:solidFill>
                  <a:srgbClr val="000000"/>
                </a:solidFill>
              </a:rPr>
              <a:t>Outcome Measures:</a:t>
            </a:r>
          </a:p>
          <a:p>
            <a:pPr marL="342900" indent="-342900">
              <a:buFont typeface="Wingdings" charset="2"/>
              <a:buChar char="Ø"/>
              <a:defRPr/>
            </a:pPr>
            <a:r>
              <a:rPr lang="en-US" sz="2500" dirty="0">
                <a:solidFill>
                  <a:srgbClr val="000000"/>
                </a:solidFill>
              </a:rPr>
              <a:t>UE motor impairment and function</a:t>
            </a:r>
          </a:p>
          <a:p>
            <a:pPr marL="342900" indent="-342900">
              <a:buFont typeface="Wingdings" charset="2"/>
              <a:buChar char="Ø"/>
              <a:defRPr/>
            </a:pPr>
            <a:r>
              <a:rPr lang="en-US" sz="2500" dirty="0">
                <a:solidFill>
                  <a:srgbClr val="000000"/>
                </a:solidFill>
              </a:rPr>
              <a:t>UE strength and sensation</a:t>
            </a:r>
          </a:p>
          <a:p>
            <a:pPr marL="342900" indent="-342900">
              <a:buFont typeface="Wingdings" charset="2"/>
              <a:buChar char="Ø"/>
              <a:defRPr/>
            </a:pPr>
            <a:r>
              <a:rPr lang="en-US" sz="2500" dirty="0">
                <a:solidFill>
                  <a:srgbClr val="000000"/>
                </a:solidFill>
              </a:rPr>
              <a:t>Participant perception of function/participation</a:t>
            </a:r>
          </a:p>
          <a:p>
            <a:pPr marL="342900" indent="-342900">
              <a:buFont typeface="Wingdings" charset="2"/>
              <a:buChar char="Ø"/>
              <a:defRPr/>
            </a:pPr>
            <a:r>
              <a:rPr lang="en-US" sz="2500" dirty="0">
                <a:solidFill>
                  <a:srgbClr val="000000"/>
                </a:solidFill>
              </a:rPr>
              <a:t>Participant perception of quality of life</a:t>
            </a:r>
          </a:p>
          <a:p>
            <a:pPr marL="342900" indent="-342900">
              <a:buFont typeface="Wingdings" charset="2"/>
              <a:buChar char="Ø"/>
              <a:defRPr/>
            </a:pPr>
            <a:r>
              <a:rPr lang="en-US" sz="2500" dirty="0">
                <a:solidFill>
                  <a:srgbClr val="000000"/>
                </a:solidFill>
              </a:rPr>
              <a:t>Corticospinal excitability</a:t>
            </a:r>
          </a:p>
          <a:p>
            <a:pPr marL="342900" indent="-342900">
              <a:buFont typeface="Wingdings" charset="2"/>
              <a:buChar char="Ø"/>
              <a:defRPr/>
            </a:pPr>
            <a:r>
              <a:rPr lang="en-US" sz="2500" dirty="0">
                <a:solidFill>
                  <a:srgbClr val="000000"/>
                </a:solidFill>
              </a:rPr>
              <a:t>Spinal reflex excitability</a:t>
            </a:r>
          </a:p>
        </p:txBody>
      </p:sp>
    </p:spTree>
    <p:extLst>
      <p:ext uri="{BB962C8B-B14F-4D97-AF65-F5344CB8AC3E}">
        <p14:creationId xmlns:p14="http://schemas.microsoft.com/office/powerpoint/2010/main" val="25823235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3"/>
          <p:cNvSpPr txBox="1">
            <a:spLocks/>
          </p:cNvSpPr>
          <p:nvPr/>
        </p:nvSpPr>
        <p:spPr>
          <a:xfrm>
            <a:off x="306387" y="0"/>
            <a:ext cx="8531225" cy="1142999"/>
          </a:xfrm>
          <a:prstGeom prst="rect">
            <a:avLst/>
          </a:prstGeom>
        </p:spPr>
        <p:txBody>
          <a:bodyPr anchor="t"/>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a:solidFill>
                  <a:srgbClr val="000000"/>
                </a:solidFill>
                <a:latin typeface="+mn-lt"/>
              </a:rPr>
              <a:t>Enhancing Corticospinal Excitability to Improve Functional Recovery</a:t>
            </a:r>
          </a:p>
        </p:txBody>
      </p:sp>
      <p:sp>
        <p:nvSpPr>
          <p:cNvPr id="5" name="AutoShape 2" descr="Image result for spasticit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Content Placeholder 2"/>
          <p:cNvSpPr txBox="1">
            <a:spLocks/>
          </p:cNvSpPr>
          <p:nvPr/>
        </p:nvSpPr>
        <p:spPr>
          <a:xfrm>
            <a:off x="318660" y="1376482"/>
            <a:ext cx="4442934" cy="4455520"/>
          </a:xfrm>
          <a:prstGeom prst="rect">
            <a:avLst/>
          </a:prstGeom>
        </p:spPr>
        <p:txBody>
          <a:bodyPr vert="horz" lIns="91440" tIns="45720" rIns="91440" bIns="45720" rtlCol="0" anchor="ctr">
            <a:noAutofit/>
          </a:bodyPr>
          <a:lstStyle/>
          <a:p>
            <a:pPr marL="342900" indent="-342900">
              <a:defRPr/>
            </a:pPr>
            <a:r>
              <a:rPr lang="en-US" sz="3000" dirty="0">
                <a:solidFill>
                  <a:srgbClr val="000000"/>
                </a:solidFill>
              </a:rPr>
              <a:t>Background:</a:t>
            </a:r>
          </a:p>
          <a:p>
            <a:pPr marL="342900" indent="-342900">
              <a:buFont typeface="Wingdings" charset="2"/>
              <a:buChar char="Ø"/>
              <a:defRPr/>
            </a:pPr>
            <a:r>
              <a:rPr lang="en-US" sz="2500" dirty="0">
                <a:solidFill>
                  <a:srgbClr val="000000"/>
                </a:solidFill>
              </a:rPr>
              <a:t>Pulsed current stimulation (</a:t>
            </a:r>
            <a:r>
              <a:rPr lang="en-US" sz="2500" dirty="0" err="1">
                <a:solidFill>
                  <a:srgbClr val="000000"/>
                </a:solidFill>
              </a:rPr>
              <a:t>tPCS</a:t>
            </a:r>
            <a:r>
              <a:rPr lang="en-US" sz="2500" dirty="0">
                <a:solidFill>
                  <a:srgbClr val="000000"/>
                </a:solidFill>
              </a:rPr>
              <a:t>) increases cortical excitability more than direct current stimulation (</a:t>
            </a:r>
            <a:r>
              <a:rPr lang="en-US" sz="2500" dirty="0" err="1">
                <a:solidFill>
                  <a:srgbClr val="000000"/>
                </a:solidFill>
              </a:rPr>
              <a:t>tDCS</a:t>
            </a:r>
            <a:r>
              <a:rPr lang="en-US" sz="2500" dirty="0">
                <a:solidFill>
                  <a:srgbClr val="000000"/>
                </a:solidFill>
              </a:rPr>
              <a:t>)</a:t>
            </a:r>
          </a:p>
          <a:p>
            <a:pPr marL="342900" indent="-342900">
              <a:buFont typeface="Wingdings" charset="2"/>
              <a:buChar char="Ø"/>
              <a:defRPr/>
            </a:pPr>
            <a:r>
              <a:rPr lang="en-US" sz="2500" dirty="0" err="1">
                <a:solidFill>
                  <a:schemeClr val="bg1"/>
                </a:solidFill>
              </a:rPr>
              <a:t>Bihemispheric</a:t>
            </a:r>
            <a:r>
              <a:rPr lang="en-US" sz="2500" dirty="0">
                <a:solidFill>
                  <a:schemeClr val="bg1"/>
                </a:solidFill>
              </a:rPr>
              <a:t> stimulation increases bimanual task performance  </a:t>
            </a:r>
          </a:p>
        </p:txBody>
      </p:sp>
      <p:grpSp>
        <p:nvGrpSpPr>
          <p:cNvPr id="2" name="Group 112"/>
          <p:cNvGrpSpPr>
            <a:grpSpLocks noChangeAspect="1"/>
          </p:cNvGrpSpPr>
          <p:nvPr/>
        </p:nvGrpSpPr>
        <p:grpSpPr>
          <a:xfrm>
            <a:off x="4634579" y="2195788"/>
            <a:ext cx="4338692" cy="2392878"/>
            <a:chOff x="4571999" y="1041341"/>
            <a:chExt cx="4004142" cy="2136574"/>
          </a:xfrm>
        </p:grpSpPr>
        <p:pic>
          <p:nvPicPr>
            <p:cNvPr id="18" name="Picture 17"/>
            <p:cNvPicPr>
              <a:picLocks noChangeAspect="1"/>
            </p:cNvPicPr>
            <p:nvPr/>
          </p:nvPicPr>
          <p:blipFill>
            <a:blip r:embed="rId3"/>
            <a:srcRect t="53501" r="19938"/>
            <a:stretch>
              <a:fillRect/>
            </a:stretch>
          </p:blipFill>
          <p:spPr>
            <a:xfrm>
              <a:off x="4571999" y="1041341"/>
              <a:ext cx="4004142" cy="2136574"/>
            </a:xfrm>
            <a:prstGeom prst="rect">
              <a:avLst/>
            </a:prstGeom>
          </p:spPr>
        </p:pic>
        <p:sp>
          <p:nvSpPr>
            <p:cNvPr id="19" name="Rectangle 18"/>
            <p:cNvSpPr/>
            <p:nvPr/>
          </p:nvSpPr>
          <p:spPr>
            <a:xfrm>
              <a:off x="4581477" y="1118699"/>
              <a:ext cx="271183" cy="2055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a:endCxn id="25" idx="2"/>
            </p:cNvCxnSpPr>
            <p:nvPr/>
          </p:nvCxnSpPr>
          <p:spPr>
            <a:xfrm rot="5400000" flipH="1" flipV="1">
              <a:off x="5237463" y="1725669"/>
              <a:ext cx="539736" cy="333962"/>
            </a:xfrm>
            <a:prstGeom prst="line">
              <a:avLst/>
            </a:prstGeom>
            <a:ln w="31750">
              <a:solidFill>
                <a:srgbClr val="FFFF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5671210" y="1600560"/>
              <a:ext cx="414212" cy="130205"/>
            </a:xfrm>
            <a:prstGeom prst="line">
              <a:avLst/>
            </a:prstGeom>
            <a:ln w="38100">
              <a:solidFill>
                <a:srgbClr val="FFFF00"/>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6030639" y="1692568"/>
              <a:ext cx="389368" cy="35943"/>
            </a:xfrm>
            <a:prstGeom prst="line">
              <a:avLst/>
            </a:prstGeom>
            <a:ln w="38100">
              <a:solidFill>
                <a:srgbClr val="FFFF00"/>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6409764" y="1690553"/>
              <a:ext cx="416169" cy="10404"/>
            </a:xfrm>
            <a:prstGeom prst="line">
              <a:avLst/>
            </a:prstGeom>
            <a:ln w="38100">
              <a:solidFill>
                <a:srgbClr val="FFFF00"/>
              </a:solidFill>
            </a:ln>
            <a:effectLst/>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rot="2571957">
              <a:off x="5663123" y="1574139"/>
              <a:ext cx="60567" cy="56139"/>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rot="2571957">
              <a:off x="5297367" y="2153498"/>
              <a:ext cx="60567" cy="56139"/>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rot="2571957">
              <a:off x="6036043" y="1704315"/>
              <a:ext cx="60567" cy="56139"/>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rot="2571957">
              <a:off x="6408818" y="1653402"/>
              <a:ext cx="60567" cy="56139"/>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rot="2571957">
              <a:off x="6776554" y="1674507"/>
              <a:ext cx="60567" cy="56139"/>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7141319" y="1923700"/>
              <a:ext cx="219456" cy="1588"/>
            </a:xfrm>
            <a:prstGeom prst="line">
              <a:avLst/>
            </a:prstGeom>
            <a:ln w="38100">
              <a:solidFill>
                <a:srgbClr val="FFFF00"/>
              </a:solidFill>
            </a:ln>
            <a:effectLst/>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rot="2571957">
              <a:off x="7217473" y="1890740"/>
              <a:ext cx="60567" cy="56139"/>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8" name="TextBox 47"/>
          <p:cNvSpPr txBox="1">
            <a:spLocks noChangeAspect="1" noChangeArrowheads="1"/>
          </p:cNvSpPr>
          <p:nvPr/>
        </p:nvSpPr>
        <p:spPr bwMode="auto">
          <a:xfrm>
            <a:off x="4644850" y="4588666"/>
            <a:ext cx="4328422" cy="276999"/>
          </a:xfrm>
          <a:prstGeom prst="rect">
            <a:avLst/>
          </a:prstGeom>
          <a:noFill/>
          <a:ln w="9525">
            <a:noFill/>
            <a:miter lim="800000"/>
            <a:headEnd/>
            <a:tailEnd/>
          </a:ln>
        </p:spPr>
        <p:txBody>
          <a:bodyPr wrap="square">
            <a:prstTxWarp prst="textNoShape">
              <a:avLst/>
            </a:prstTxWarp>
            <a:spAutoFit/>
          </a:bodyPr>
          <a:lstStyle/>
          <a:p>
            <a:pPr algn="ctr"/>
            <a:r>
              <a:rPr lang="en-US" sz="1200" i="1" dirty="0" err="1"/>
              <a:t>Jaberzadeh</a:t>
            </a:r>
            <a:r>
              <a:rPr lang="en-US" sz="1200" i="1" dirty="0"/>
              <a:t> et al., </a:t>
            </a:r>
            <a:r>
              <a:rPr lang="en-US" sz="1200" i="1" dirty="0" err="1"/>
              <a:t>Clin</a:t>
            </a:r>
            <a:r>
              <a:rPr lang="en-US" sz="1200" i="1" dirty="0"/>
              <a:t> </a:t>
            </a:r>
            <a:r>
              <a:rPr lang="en-US" sz="1200" i="1" dirty="0" err="1"/>
              <a:t>Neurophysiol</a:t>
            </a:r>
            <a:r>
              <a:rPr lang="en-US" sz="1200" i="1" dirty="0"/>
              <a:t>, 2014 </a:t>
            </a:r>
          </a:p>
        </p:txBody>
      </p:sp>
    </p:spTree>
    <p:extLst>
      <p:ext uri="{BB962C8B-B14F-4D97-AF65-F5344CB8AC3E}">
        <p14:creationId xmlns:p14="http://schemas.microsoft.com/office/powerpoint/2010/main" val="23508054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3"/>
          <p:cNvSpPr txBox="1">
            <a:spLocks/>
          </p:cNvSpPr>
          <p:nvPr/>
        </p:nvSpPr>
        <p:spPr>
          <a:xfrm>
            <a:off x="306387" y="0"/>
            <a:ext cx="8531225" cy="1142999"/>
          </a:xfrm>
          <a:prstGeom prst="rect">
            <a:avLst/>
          </a:prstGeom>
        </p:spPr>
        <p:txBody>
          <a:bodyPr anchor="t"/>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a:solidFill>
                  <a:srgbClr val="000000"/>
                </a:solidFill>
                <a:latin typeface="+mn-lt"/>
              </a:rPr>
              <a:t>Enhancing Corticospinal Excitability to Improve Functional Recovery</a:t>
            </a:r>
          </a:p>
        </p:txBody>
      </p:sp>
      <p:sp>
        <p:nvSpPr>
          <p:cNvPr id="5" name="AutoShape 2" descr="Image result for spasticit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Content Placeholder 2"/>
          <p:cNvSpPr txBox="1">
            <a:spLocks/>
          </p:cNvSpPr>
          <p:nvPr/>
        </p:nvSpPr>
        <p:spPr>
          <a:xfrm>
            <a:off x="318660" y="1376482"/>
            <a:ext cx="4442934" cy="4455520"/>
          </a:xfrm>
          <a:prstGeom prst="rect">
            <a:avLst/>
          </a:prstGeom>
        </p:spPr>
        <p:txBody>
          <a:bodyPr vert="horz" lIns="91440" tIns="45720" rIns="91440" bIns="45720" rtlCol="0" anchor="ctr">
            <a:noAutofit/>
          </a:bodyPr>
          <a:lstStyle/>
          <a:p>
            <a:pPr marL="342900" indent="-342900">
              <a:defRPr/>
            </a:pPr>
            <a:r>
              <a:rPr lang="en-US" sz="3000" dirty="0">
                <a:solidFill>
                  <a:srgbClr val="000000"/>
                </a:solidFill>
              </a:rPr>
              <a:t>Background:</a:t>
            </a:r>
          </a:p>
          <a:p>
            <a:pPr marL="342900" indent="-342900">
              <a:buFont typeface="Wingdings" charset="2"/>
              <a:buChar char="Ø"/>
              <a:defRPr/>
            </a:pPr>
            <a:r>
              <a:rPr lang="en-US" sz="2500" dirty="0">
                <a:solidFill>
                  <a:srgbClr val="000000"/>
                </a:solidFill>
              </a:rPr>
              <a:t>Pulsed current stimulation (</a:t>
            </a:r>
            <a:r>
              <a:rPr lang="en-US" sz="2500" dirty="0" err="1">
                <a:solidFill>
                  <a:srgbClr val="000000"/>
                </a:solidFill>
              </a:rPr>
              <a:t>tPCS</a:t>
            </a:r>
            <a:r>
              <a:rPr lang="en-US" sz="2500" dirty="0">
                <a:solidFill>
                  <a:srgbClr val="000000"/>
                </a:solidFill>
              </a:rPr>
              <a:t>) increases cortical excitability more than direct current stimulation (</a:t>
            </a:r>
            <a:r>
              <a:rPr lang="en-US" sz="2500" dirty="0" err="1">
                <a:solidFill>
                  <a:srgbClr val="000000"/>
                </a:solidFill>
              </a:rPr>
              <a:t>tDCS</a:t>
            </a:r>
            <a:r>
              <a:rPr lang="en-US" sz="2500" dirty="0">
                <a:solidFill>
                  <a:srgbClr val="000000"/>
                </a:solidFill>
              </a:rPr>
              <a:t>)</a:t>
            </a:r>
          </a:p>
          <a:p>
            <a:pPr marL="342900" indent="-342900">
              <a:buFont typeface="Wingdings" charset="2"/>
              <a:buChar char="Ø"/>
              <a:defRPr/>
            </a:pPr>
            <a:r>
              <a:rPr lang="en-US" sz="2500" dirty="0" err="1">
                <a:solidFill>
                  <a:srgbClr val="000000"/>
                </a:solidFill>
              </a:rPr>
              <a:t>Bihemispheric</a:t>
            </a:r>
            <a:r>
              <a:rPr lang="en-US" sz="2500" dirty="0">
                <a:solidFill>
                  <a:srgbClr val="000000"/>
                </a:solidFill>
              </a:rPr>
              <a:t> stimulation increases bimanual task performance  </a:t>
            </a:r>
          </a:p>
        </p:txBody>
      </p:sp>
      <p:sp>
        <p:nvSpPr>
          <p:cNvPr id="56" name="TextBox 55"/>
          <p:cNvSpPr txBox="1">
            <a:spLocks noChangeArrowheads="1"/>
          </p:cNvSpPr>
          <p:nvPr/>
        </p:nvSpPr>
        <p:spPr bwMode="auto">
          <a:xfrm>
            <a:off x="4494072" y="4806106"/>
            <a:ext cx="4534266" cy="276999"/>
          </a:xfrm>
          <a:prstGeom prst="rect">
            <a:avLst/>
          </a:prstGeom>
          <a:noFill/>
          <a:ln w="9525">
            <a:noFill/>
            <a:miter lim="800000"/>
            <a:headEnd/>
            <a:tailEnd/>
          </a:ln>
        </p:spPr>
        <p:txBody>
          <a:bodyPr wrap="square">
            <a:prstTxWarp prst="textNoShape">
              <a:avLst/>
            </a:prstTxWarp>
            <a:spAutoFit/>
          </a:bodyPr>
          <a:lstStyle/>
          <a:p>
            <a:pPr algn="ctr"/>
            <a:r>
              <a:rPr lang="en-US" sz="1200" i="1" dirty="0">
                <a:solidFill>
                  <a:srgbClr val="000000"/>
                </a:solidFill>
              </a:rPr>
              <a:t>Adapted from: Gomes-</a:t>
            </a:r>
            <a:r>
              <a:rPr lang="en-US" sz="1200" i="1" dirty="0" err="1">
                <a:solidFill>
                  <a:srgbClr val="000000"/>
                </a:solidFill>
              </a:rPr>
              <a:t>Osman</a:t>
            </a:r>
            <a:r>
              <a:rPr lang="en-US" sz="1200" i="1" dirty="0">
                <a:solidFill>
                  <a:srgbClr val="000000"/>
                </a:solidFill>
              </a:rPr>
              <a:t> &amp; Field-</a:t>
            </a:r>
            <a:r>
              <a:rPr lang="en-US" sz="1200" i="1" dirty="0" err="1">
                <a:solidFill>
                  <a:srgbClr val="000000"/>
                </a:solidFill>
              </a:rPr>
              <a:t>Fote</a:t>
            </a:r>
            <a:r>
              <a:rPr lang="en-US" sz="1200" i="1" dirty="0">
                <a:solidFill>
                  <a:srgbClr val="000000"/>
                </a:solidFill>
              </a:rPr>
              <a:t>, J Mot </a:t>
            </a:r>
            <a:r>
              <a:rPr lang="en-US" sz="1200" i="1" dirty="0" err="1">
                <a:solidFill>
                  <a:srgbClr val="000000"/>
                </a:solidFill>
              </a:rPr>
              <a:t>Behav</a:t>
            </a:r>
            <a:r>
              <a:rPr lang="en-US" sz="1200" i="1" dirty="0">
                <a:solidFill>
                  <a:srgbClr val="000000"/>
                </a:solidFill>
              </a:rPr>
              <a:t>, 2013</a:t>
            </a:r>
          </a:p>
        </p:txBody>
      </p:sp>
      <p:grpSp>
        <p:nvGrpSpPr>
          <p:cNvPr id="57" name="Group 76"/>
          <p:cNvGrpSpPr/>
          <p:nvPr/>
        </p:nvGrpSpPr>
        <p:grpSpPr>
          <a:xfrm>
            <a:off x="4494065" y="2143017"/>
            <a:ext cx="4581661" cy="2663406"/>
            <a:chOff x="4152529" y="2031309"/>
            <a:chExt cx="4581661" cy="2663406"/>
          </a:xfrm>
        </p:grpSpPr>
        <p:sp>
          <p:nvSpPr>
            <p:cNvPr id="58" name="Rectangle 57"/>
            <p:cNvSpPr/>
            <p:nvPr/>
          </p:nvSpPr>
          <p:spPr>
            <a:xfrm flipH="1">
              <a:off x="4152529" y="2031309"/>
              <a:ext cx="4534266" cy="26634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1" name="Picture 70"/>
            <p:cNvPicPr>
              <a:picLocks noChangeAspect="1"/>
            </p:cNvPicPr>
            <p:nvPr/>
          </p:nvPicPr>
          <p:blipFill>
            <a:blip r:embed="rId3"/>
            <a:srcRect l="13978" r="9580" b="28762"/>
            <a:stretch>
              <a:fillRect/>
            </a:stretch>
          </p:blipFill>
          <p:spPr>
            <a:xfrm>
              <a:off x="4639651" y="2155038"/>
              <a:ext cx="3971325" cy="1853854"/>
            </a:xfrm>
            <a:prstGeom prst="rect">
              <a:avLst/>
            </a:prstGeom>
          </p:spPr>
        </p:pic>
        <p:sp>
          <p:nvSpPr>
            <p:cNvPr id="72" name="TextBox 71"/>
            <p:cNvSpPr txBox="1">
              <a:spLocks noChangeAspect="1"/>
            </p:cNvSpPr>
            <p:nvPr/>
          </p:nvSpPr>
          <p:spPr>
            <a:xfrm>
              <a:off x="4494064" y="3999415"/>
              <a:ext cx="1056530" cy="246221"/>
            </a:xfrm>
            <a:prstGeom prst="rect">
              <a:avLst/>
            </a:prstGeom>
            <a:noFill/>
          </p:spPr>
          <p:txBody>
            <a:bodyPr wrap="square" rtlCol="0">
              <a:spAutoFit/>
            </a:bodyPr>
            <a:lstStyle/>
            <a:p>
              <a:pPr algn="ctr"/>
              <a:r>
                <a:rPr lang="en-US" sz="1000" b="1" dirty="0">
                  <a:latin typeface="Arial"/>
                  <a:cs typeface="Arial"/>
                </a:rPr>
                <a:t>Pre</a:t>
              </a:r>
            </a:p>
          </p:txBody>
        </p:sp>
        <p:sp>
          <p:nvSpPr>
            <p:cNvPr id="73" name="TextBox 72"/>
            <p:cNvSpPr txBox="1">
              <a:spLocks noChangeAspect="1"/>
            </p:cNvSpPr>
            <p:nvPr/>
          </p:nvSpPr>
          <p:spPr>
            <a:xfrm>
              <a:off x="6062868" y="3999415"/>
              <a:ext cx="1056530" cy="246221"/>
            </a:xfrm>
            <a:prstGeom prst="rect">
              <a:avLst/>
            </a:prstGeom>
            <a:noFill/>
          </p:spPr>
          <p:txBody>
            <a:bodyPr wrap="square" rtlCol="0">
              <a:spAutoFit/>
            </a:bodyPr>
            <a:lstStyle/>
            <a:p>
              <a:pPr algn="ctr"/>
              <a:r>
                <a:rPr lang="en-US" sz="1000" b="1" dirty="0">
                  <a:latin typeface="Arial"/>
                  <a:cs typeface="Arial"/>
                </a:rPr>
                <a:t>Post</a:t>
              </a:r>
            </a:p>
          </p:txBody>
        </p:sp>
        <p:sp>
          <p:nvSpPr>
            <p:cNvPr id="74" name="TextBox 73"/>
            <p:cNvSpPr txBox="1">
              <a:spLocks noChangeAspect="1"/>
            </p:cNvSpPr>
            <p:nvPr/>
          </p:nvSpPr>
          <p:spPr>
            <a:xfrm>
              <a:off x="7677660" y="3999415"/>
              <a:ext cx="1056530" cy="246221"/>
            </a:xfrm>
            <a:prstGeom prst="rect">
              <a:avLst/>
            </a:prstGeom>
            <a:noFill/>
          </p:spPr>
          <p:txBody>
            <a:bodyPr wrap="square" rtlCol="0">
              <a:spAutoFit/>
            </a:bodyPr>
            <a:lstStyle/>
            <a:p>
              <a:pPr algn="ctr"/>
              <a:r>
                <a:rPr lang="en-US" sz="1000" b="1" dirty="0">
                  <a:latin typeface="Arial"/>
                  <a:cs typeface="Arial"/>
                </a:rPr>
                <a:t>Follow-up</a:t>
              </a:r>
            </a:p>
          </p:txBody>
        </p:sp>
        <p:sp>
          <p:nvSpPr>
            <p:cNvPr id="75" name="TextBox 74"/>
            <p:cNvSpPr txBox="1">
              <a:spLocks noChangeAspect="1"/>
            </p:cNvSpPr>
            <p:nvPr/>
          </p:nvSpPr>
          <p:spPr>
            <a:xfrm rot="16200000">
              <a:off x="3239552" y="3018132"/>
              <a:ext cx="2072178" cy="246221"/>
            </a:xfrm>
            <a:prstGeom prst="rect">
              <a:avLst/>
            </a:prstGeom>
            <a:noFill/>
          </p:spPr>
          <p:txBody>
            <a:bodyPr wrap="square" rtlCol="0">
              <a:spAutoFit/>
            </a:bodyPr>
            <a:lstStyle/>
            <a:p>
              <a:pPr algn="ctr"/>
              <a:r>
                <a:rPr lang="en-US" sz="1000" b="1" dirty="0">
                  <a:latin typeface="Arial"/>
                  <a:cs typeface="Arial"/>
                </a:rPr>
                <a:t>Average BT score (points)</a:t>
              </a:r>
            </a:p>
          </p:txBody>
        </p:sp>
        <p:cxnSp>
          <p:nvCxnSpPr>
            <p:cNvPr id="76" name="Straight Connector 75"/>
            <p:cNvCxnSpPr/>
            <p:nvPr/>
          </p:nvCxnSpPr>
          <p:spPr>
            <a:xfrm>
              <a:off x="4639651" y="3961507"/>
              <a:ext cx="3971325" cy="947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rot="5400000" flipH="1" flipV="1">
              <a:off x="3810301" y="3123689"/>
              <a:ext cx="1687134" cy="947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8" name="TextBox 77"/>
            <p:cNvSpPr txBox="1">
              <a:spLocks noChangeAspect="1"/>
            </p:cNvSpPr>
            <p:nvPr/>
          </p:nvSpPr>
          <p:spPr>
            <a:xfrm>
              <a:off x="4323031" y="2166065"/>
              <a:ext cx="392176" cy="246221"/>
            </a:xfrm>
            <a:prstGeom prst="rect">
              <a:avLst/>
            </a:prstGeom>
            <a:noFill/>
          </p:spPr>
          <p:txBody>
            <a:bodyPr wrap="square" rtlCol="0">
              <a:spAutoFit/>
            </a:bodyPr>
            <a:lstStyle/>
            <a:p>
              <a:pPr algn="ctr"/>
              <a:r>
                <a:rPr lang="en-US" sz="1000" b="1" dirty="0">
                  <a:latin typeface="Arial"/>
                  <a:cs typeface="Arial"/>
                </a:rPr>
                <a:t>60</a:t>
              </a:r>
            </a:p>
          </p:txBody>
        </p:sp>
        <p:sp>
          <p:nvSpPr>
            <p:cNvPr id="79" name="TextBox 78"/>
            <p:cNvSpPr txBox="1">
              <a:spLocks noChangeAspect="1"/>
            </p:cNvSpPr>
            <p:nvPr/>
          </p:nvSpPr>
          <p:spPr>
            <a:xfrm>
              <a:off x="4323031" y="2445155"/>
              <a:ext cx="392176" cy="246221"/>
            </a:xfrm>
            <a:prstGeom prst="rect">
              <a:avLst/>
            </a:prstGeom>
            <a:noFill/>
          </p:spPr>
          <p:txBody>
            <a:bodyPr wrap="square" rtlCol="0">
              <a:spAutoFit/>
            </a:bodyPr>
            <a:lstStyle/>
            <a:p>
              <a:pPr algn="ctr"/>
              <a:r>
                <a:rPr lang="en-US" sz="1000" b="1" dirty="0">
                  <a:latin typeface="Arial"/>
                  <a:cs typeface="Arial"/>
                </a:rPr>
                <a:t>50</a:t>
              </a:r>
            </a:p>
          </p:txBody>
        </p:sp>
        <p:sp>
          <p:nvSpPr>
            <p:cNvPr id="80" name="TextBox 79"/>
            <p:cNvSpPr txBox="1">
              <a:spLocks noChangeAspect="1"/>
            </p:cNvSpPr>
            <p:nvPr/>
          </p:nvSpPr>
          <p:spPr>
            <a:xfrm>
              <a:off x="4323031" y="2730500"/>
              <a:ext cx="392176" cy="246221"/>
            </a:xfrm>
            <a:prstGeom prst="rect">
              <a:avLst/>
            </a:prstGeom>
            <a:noFill/>
          </p:spPr>
          <p:txBody>
            <a:bodyPr wrap="square" rtlCol="0">
              <a:spAutoFit/>
            </a:bodyPr>
            <a:lstStyle/>
            <a:p>
              <a:pPr algn="ctr"/>
              <a:r>
                <a:rPr lang="en-US" sz="1000" b="1" dirty="0">
                  <a:latin typeface="Arial"/>
                  <a:cs typeface="Arial"/>
                </a:rPr>
                <a:t>40</a:t>
              </a:r>
            </a:p>
          </p:txBody>
        </p:sp>
        <p:sp>
          <p:nvSpPr>
            <p:cNvPr id="81" name="TextBox 80"/>
            <p:cNvSpPr txBox="1">
              <a:spLocks noChangeAspect="1"/>
            </p:cNvSpPr>
            <p:nvPr/>
          </p:nvSpPr>
          <p:spPr>
            <a:xfrm>
              <a:off x="4323031" y="3003325"/>
              <a:ext cx="392176" cy="246221"/>
            </a:xfrm>
            <a:prstGeom prst="rect">
              <a:avLst/>
            </a:prstGeom>
            <a:noFill/>
          </p:spPr>
          <p:txBody>
            <a:bodyPr wrap="square" rtlCol="0">
              <a:spAutoFit/>
            </a:bodyPr>
            <a:lstStyle/>
            <a:p>
              <a:pPr algn="ctr"/>
              <a:r>
                <a:rPr lang="en-US" sz="1000" b="1" dirty="0">
                  <a:latin typeface="Arial"/>
                  <a:cs typeface="Arial"/>
                </a:rPr>
                <a:t>30</a:t>
              </a:r>
            </a:p>
          </p:txBody>
        </p:sp>
        <p:sp>
          <p:nvSpPr>
            <p:cNvPr id="82" name="TextBox 81"/>
            <p:cNvSpPr txBox="1">
              <a:spLocks noChangeAspect="1"/>
            </p:cNvSpPr>
            <p:nvPr/>
          </p:nvSpPr>
          <p:spPr>
            <a:xfrm>
              <a:off x="4323031" y="3282710"/>
              <a:ext cx="392176" cy="246221"/>
            </a:xfrm>
            <a:prstGeom prst="rect">
              <a:avLst/>
            </a:prstGeom>
            <a:noFill/>
          </p:spPr>
          <p:txBody>
            <a:bodyPr wrap="square" rtlCol="0">
              <a:spAutoFit/>
            </a:bodyPr>
            <a:lstStyle/>
            <a:p>
              <a:pPr algn="ctr"/>
              <a:r>
                <a:rPr lang="en-US" sz="1000" b="1" dirty="0">
                  <a:latin typeface="Arial"/>
                  <a:cs typeface="Arial"/>
                </a:rPr>
                <a:t>20</a:t>
              </a:r>
            </a:p>
          </p:txBody>
        </p:sp>
        <p:sp>
          <p:nvSpPr>
            <p:cNvPr id="83" name="TextBox 82"/>
            <p:cNvSpPr txBox="1">
              <a:spLocks noChangeAspect="1"/>
            </p:cNvSpPr>
            <p:nvPr/>
          </p:nvSpPr>
          <p:spPr>
            <a:xfrm>
              <a:off x="4323031" y="3560681"/>
              <a:ext cx="392176" cy="246221"/>
            </a:xfrm>
            <a:prstGeom prst="rect">
              <a:avLst/>
            </a:prstGeom>
            <a:noFill/>
          </p:spPr>
          <p:txBody>
            <a:bodyPr wrap="square" rtlCol="0">
              <a:spAutoFit/>
            </a:bodyPr>
            <a:lstStyle/>
            <a:p>
              <a:pPr algn="ctr"/>
              <a:r>
                <a:rPr lang="en-US" sz="1000" b="1" dirty="0">
                  <a:latin typeface="Arial"/>
                  <a:cs typeface="Arial"/>
                </a:rPr>
                <a:t>10</a:t>
              </a:r>
            </a:p>
          </p:txBody>
        </p:sp>
      </p:grpSp>
      <p:grpSp>
        <p:nvGrpSpPr>
          <p:cNvPr id="84" name="Group 75"/>
          <p:cNvGrpSpPr/>
          <p:nvPr/>
        </p:nvGrpSpPr>
        <p:grpSpPr>
          <a:xfrm>
            <a:off x="5094655" y="4373189"/>
            <a:ext cx="3420152" cy="461665"/>
            <a:chOff x="4513020" y="5257341"/>
            <a:chExt cx="3420152" cy="461665"/>
          </a:xfrm>
        </p:grpSpPr>
        <p:sp>
          <p:nvSpPr>
            <p:cNvPr id="85" name="Rectangle 84"/>
            <p:cNvSpPr/>
            <p:nvPr/>
          </p:nvSpPr>
          <p:spPr>
            <a:xfrm>
              <a:off x="6796946" y="5349285"/>
              <a:ext cx="109728" cy="109728"/>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extBox 85"/>
            <p:cNvSpPr txBox="1">
              <a:spLocks noChangeArrowheads="1"/>
            </p:cNvSpPr>
            <p:nvPr/>
          </p:nvSpPr>
          <p:spPr bwMode="auto">
            <a:xfrm>
              <a:off x="7042580" y="5257341"/>
              <a:ext cx="890592" cy="461665"/>
            </a:xfrm>
            <a:prstGeom prst="rect">
              <a:avLst/>
            </a:prstGeom>
            <a:noFill/>
            <a:ln w="9525">
              <a:noFill/>
              <a:miter lim="800000"/>
              <a:headEnd/>
              <a:tailEnd/>
            </a:ln>
          </p:spPr>
          <p:txBody>
            <a:bodyPr wrap="square" anchor="ctr">
              <a:prstTxWarp prst="textNoShape">
                <a:avLst/>
              </a:prstTxWarp>
              <a:spAutoFit/>
            </a:bodyPr>
            <a:lstStyle/>
            <a:p>
              <a:r>
                <a:rPr lang="en-US" sz="1200" dirty="0"/>
                <a:t>Sham </a:t>
              </a:r>
              <a:r>
                <a:rPr lang="en-US" sz="1200" dirty="0" err="1"/>
                <a:t>tDCS</a:t>
              </a:r>
              <a:endParaRPr lang="en-US" sz="1200" dirty="0"/>
            </a:p>
            <a:p>
              <a:r>
                <a:rPr lang="en-US" sz="1200" dirty="0"/>
                <a:t> </a:t>
              </a:r>
            </a:p>
          </p:txBody>
        </p:sp>
        <p:sp>
          <p:nvSpPr>
            <p:cNvPr id="87" name="TextBox 86"/>
            <p:cNvSpPr txBox="1">
              <a:spLocks noChangeArrowheads="1"/>
            </p:cNvSpPr>
            <p:nvPr/>
          </p:nvSpPr>
          <p:spPr bwMode="auto">
            <a:xfrm>
              <a:off x="4938036" y="5257341"/>
              <a:ext cx="1591336" cy="461665"/>
            </a:xfrm>
            <a:prstGeom prst="rect">
              <a:avLst/>
            </a:prstGeom>
            <a:noFill/>
            <a:ln w="9525">
              <a:noFill/>
              <a:miter lim="800000"/>
              <a:headEnd/>
              <a:tailEnd/>
            </a:ln>
          </p:spPr>
          <p:txBody>
            <a:bodyPr wrap="square" anchor="ctr">
              <a:prstTxWarp prst="textNoShape">
                <a:avLst/>
              </a:prstTxWarp>
              <a:spAutoFit/>
            </a:bodyPr>
            <a:lstStyle/>
            <a:p>
              <a:r>
                <a:rPr lang="en-US" sz="1200" dirty="0" err="1"/>
                <a:t>Bihemispheric</a:t>
              </a:r>
              <a:r>
                <a:rPr lang="en-US" sz="1200" dirty="0"/>
                <a:t> a-</a:t>
              </a:r>
              <a:r>
                <a:rPr lang="en-US" sz="1200" dirty="0" err="1"/>
                <a:t>tDCS</a:t>
              </a:r>
              <a:endParaRPr lang="en-US" sz="1200" dirty="0"/>
            </a:p>
            <a:p>
              <a:pPr algn="ctr"/>
              <a:r>
                <a:rPr lang="en-US" sz="1200" dirty="0"/>
                <a:t> </a:t>
              </a:r>
            </a:p>
          </p:txBody>
        </p:sp>
        <p:sp>
          <p:nvSpPr>
            <p:cNvPr id="88" name="Diamond 87"/>
            <p:cNvSpPr/>
            <p:nvPr/>
          </p:nvSpPr>
          <p:spPr>
            <a:xfrm flipH="1">
              <a:off x="4690826" y="5346206"/>
              <a:ext cx="128016" cy="128016"/>
            </a:xfrm>
            <a:prstGeom prst="diamond">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p:cNvCxnSpPr/>
            <p:nvPr/>
          </p:nvCxnSpPr>
          <p:spPr>
            <a:xfrm>
              <a:off x="4513020" y="5403068"/>
              <a:ext cx="453450" cy="158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6611261" y="5404656"/>
              <a:ext cx="453450" cy="1588"/>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508054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txBox="1">
            <a:spLocks/>
          </p:cNvSpPr>
          <p:nvPr/>
        </p:nvSpPr>
        <p:spPr>
          <a:xfrm>
            <a:off x="306387" y="0"/>
            <a:ext cx="8531225" cy="1142999"/>
          </a:xfrm>
          <a:prstGeom prst="rect">
            <a:avLst/>
          </a:prstGeom>
        </p:spPr>
        <p:txBody>
          <a:bodyPr anchor="t"/>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a:solidFill>
                  <a:srgbClr val="000000"/>
                </a:solidFill>
                <a:latin typeface="+mn-lt"/>
              </a:rPr>
              <a:t>Enhancing Corticospinal Excitability to Improve Functional Recovery</a:t>
            </a:r>
          </a:p>
        </p:txBody>
      </p:sp>
      <p:sp>
        <p:nvSpPr>
          <p:cNvPr id="5" name="AutoShape 2" descr="Image result for spasticit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Content Placeholder 2"/>
          <p:cNvSpPr txBox="1">
            <a:spLocks/>
          </p:cNvSpPr>
          <p:nvPr/>
        </p:nvSpPr>
        <p:spPr>
          <a:xfrm>
            <a:off x="318660" y="1376482"/>
            <a:ext cx="4442934" cy="4455520"/>
          </a:xfrm>
          <a:prstGeom prst="rect">
            <a:avLst/>
          </a:prstGeom>
        </p:spPr>
        <p:txBody>
          <a:bodyPr vert="horz" lIns="91440" tIns="45720" rIns="91440" bIns="45720" rtlCol="0" anchor="ctr">
            <a:noAutofit/>
          </a:bodyPr>
          <a:lstStyle/>
          <a:p>
            <a:pPr marL="342900" indent="-342900">
              <a:defRPr/>
            </a:pPr>
            <a:r>
              <a:rPr lang="en-US" sz="3000" dirty="0">
                <a:solidFill>
                  <a:srgbClr val="000000"/>
                </a:solidFill>
              </a:rPr>
              <a:t>Purpose:</a:t>
            </a:r>
          </a:p>
          <a:p>
            <a:pPr marL="342900" indent="-342900">
              <a:buFont typeface="Wingdings" charset="2"/>
              <a:buChar char="Ø"/>
              <a:defRPr/>
            </a:pPr>
            <a:r>
              <a:rPr lang="en-US" sz="2500" dirty="0">
                <a:solidFill>
                  <a:srgbClr val="000000"/>
                </a:solidFill>
              </a:rPr>
              <a:t>To compare four different stimulation conditions for increasing brain excitability to determine which is best for helping people with tetraplegia improve their ability to use their arms and hands </a:t>
            </a:r>
          </a:p>
        </p:txBody>
      </p:sp>
      <p:pic>
        <p:nvPicPr>
          <p:cNvPr id="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2473" y="3693108"/>
            <a:ext cx="1682262" cy="21584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6254" y="3717916"/>
            <a:ext cx="1786338" cy="21584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 name="Picture 60"/>
          <p:cNvPicPr>
            <a:picLocks noChangeAspect="1"/>
          </p:cNvPicPr>
          <p:nvPr/>
        </p:nvPicPr>
        <p:blipFill>
          <a:blip r:embed="rId5">
            <a:alphaModFix/>
          </a:blip>
          <a:srcRect l="23951" t="11882" r="20564" b="75753"/>
          <a:stretch>
            <a:fillRect/>
          </a:stretch>
        </p:blipFill>
        <p:spPr>
          <a:xfrm>
            <a:off x="5451619" y="1598499"/>
            <a:ext cx="3280831" cy="337883"/>
          </a:xfrm>
          <a:prstGeom prst="rect">
            <a:avLst/>
          </a:prstGeom>
        </p:spPr>
      </p:pic>
      <p:grpSp>
        <p:nvGrpSpPr>
          <p:cNvPr id="2" name="Group 63"/>
          <p:cNvGrpSpPr/>
          <p:nvPr/>
        </p:nvGrpSpPr>
        <p:grpSpPr>
          <a:xfrm>
            <a:off x="5460501" y="2472724"/>
            <a:ext cx="3280830" cy="385270"/>
            <a:chOff x="5237143" y="2575358"/>
            <a:chExt cx="3280830" cy="385270"/>
          </a:xfrm>
        </p:grpSpPr>
        <p:pic>
          <p:nvPicPr>
            <p:cNvPr id="62" name="Picture 61"/>
            <p:cNvPicPr>
              <a:picLocks noChangeAspect="1"/>
            </p:cNvPicPr>
            <p:nvPr/>
          </p:nvPicPr>
          <p:blipFill>
            <a:blip r:embed="rId5"/>
            <a:srcRect l="24103" t="76167" r="20412" b="11468"/>
            <a:stretch>
              <a:fillRect/>
            </a:stretch>
          </p:blipFill>
          <p:spPr>
            <a:xfrm>
              <a:off x="5237143" y="2622745"/>
              <a:ext cx="3280830" cy="337883"/>
            </a:xfrm>
            <a:prstGeom prst="rect">
              <a:avLst/>
            </a:prstGeom>
          </p:spPr>
        </p:pic>
        <p:sp>
          <p:nvSpPr>
            <p:cNvPr id="63" name="Rectangle 62"/>
            <p:cNvSpPr/>
            <p:nvPr/>
          </p:nvSpPr>
          <p:spPr>
            <a:xfrm>
              <a:off x="6531623" y="2575358"/>
              <a:ext cx="1443401" cy="1137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5" name="Rectangle 64"/>
          <p:cNvSpPr/>
          <p:nvPr/>
        </p:nvSpPr>
        <p:spPr>
          <a:xfrm>
            <a:off x="4757606" y="1582774"/>
            <a:ext cx="641484" cy="369332"/>
          </a:xfrm>
          <a:prstGeom prst="rect">
            <a:avLst/>
          </a:prstGeom>
        </p:spPr>
        <p:txBody>
          <a:bodyPr wrap="none">
            <a:spAutoFit/>
          </a:bodyPr>
          <a:lstStyle/>
          <a:p>
            <a:pPr algn="ctr"/>
            <a:r>
              <a:rPr lang="en-US" b="1" dirty="0" err="1"/>
              <a:t>tDCS</a:t>
            </a:r>
            <a:endParaRPr lang="en-US" b="1" dirty="0"/>
          </a:p>
        </p:txBody>
      </p:sp>
      <p:sp>
        <p:nvSpPr>
          <p:cNvPr id="66" name="Rectangle 65"/>
          <p:cNvSpPr/>
          <p:nvPr/>
        </p:nvSpPr>
        <p:spPr>
          <a:xfrm>
            <a:off x="4768934" y="2480693"/>
            <a:ext cx="618829" cy="369332"/>
          </a:xfrm>
          <a:prstGeom prst="rect">
            <a:avLst/>
          </a:prstGeom>
        </p:spPr>
        <p:txBody>
          <a:bodyPr wrap="none">
            <a:spAutoFit/>
          </a:bodyPr>
          <a:lstStyle/>
          <a:p>
            <a:pPr algn="ctr"/>
            <a:r>
              <a:rPr lang="en-US" b="1" dirty="0" err="1"/>
              <a:t>tPCS</a:t>
            </a:r>
            <a:endParaRPr lang="en-US" b="1" dirty="0"/>
          </a:p>
        </p:txBody>
      </p:sp>
      <p:sp>
        <p:nvSpPr>
          <p:cNvPr id="67" name="Rectangle 66"/>
          <p:cNvSpPr/>
          <p:nvPr/>
        </p:nvSpPr>
        <p:spPr>
          <a:xfrm>
            <a:off x="5106254" y="3323776"/>
            <a:ext cx="1665014" cy="369332"/>
          </a:xfrm>
          <a:prstGeom prst="rect">
            <a:avLst/>
          </a:prstGeom>
        </p:spPr>
        <p:txBody>
          <a:bodyPr wrap="none">
            <a:spAutoFit/>
          </a:bodyPr>
          <a:lstStyle/>
          <a:p>
            <a:pPr algn="ctr"/>
            <a:r>
              <a:rPr lang="en-US" b="1" u="sng" dirty="0" err="1"/>
              <a:t>unihemispheric</a:t>
            </a:r>
            <a:endParaRPr lang="en-US" b="1" u="sng" dirty="0"/>
          </a:p>
        </p:txBody>
      </p:sp>
      <p:sp>
        <p:nvSpPr>
          <p:cNvPr id="68" name="Rectangle 67"/>
          <p:cNvSpPr/>
          <p:nvPr/>
        </p:nvSpPr>
        <p:spPr>
          <a:xfrm>
            <a:off x="7154538" y="3323776"/>
            <a:ext cx="1541145" cy="369332"/>
          </a:xfrm>
          <a:prstGeom prst="rect">
            <a:avLst/>
          </a:prstGeom>
        </p:spPr>
        <p:txBody>
          <a:bodyPr wrap="none">
            <a:spAutoFit/>
          </a:bodyPr>
          <a:lstStyle/>
          <a:p>
            <a:pPr algn="ctr"/>
            <a:r>
              <a:rPr lang="en-US" b="1" u="sng" dirty="0" err="1"/>
              <a:t>bihemispheric</a:t>
            </a:r>
            <a:endParaRPr lang="en-US" b="1" u="sng" dirty="0"/>
          </a:p>
        </p:txBody>
      </p:sp>
      <p:sp>
        <p:nvSpPr>
          <p:cNvPr id="69" name="Rectangle 68"/>
          <p:cNvSpPr/>
          <p:nvPr/>
        </p:nvSpPr>
        <p:spPr>
          <a:xfrm>
            <a:off x="5802676" y="1847678"/>
            <a:ext cx="2530548" cy="369332"/>
          </a:xfrm>
          <a:prstGeom prst="rect">
            <a:avLst/>
          </a:prstGeom>
        </p:spPr>
        <p:txBody>
          <a:bodyPr wrap="none">
            <a:spAutoFit/>
          </a:bodyPr>
          <a:lstStyle/>
          <a:p>
            <a:pPr algn="ctr"/>
            <a:r>
              <a:rPr lang="en-US" dirty="0" err="1"/>
              <a:t>monophasic</a:t>
            </a:r>
            <a:r>
              <a:rPr lang="en-US" dirty="0"/>
              <a:t>, </a:t>
            </a:r>
            <a:r>
              <a:rPr lang="en-US" b="1" i="1" u="sng" dirty="0"/>
              <a:t>continuous</a:t>
            </a:r>
          </a:p>
        </p:txBody>
      </p:sp>
      <p:sp>
        <p:nvSpPr>
          <p:cNvPr id="70" name="Rectangle 69"/>
          <p:cNvSpPr/>
          <p:nvPr/>
        </p:nvSpPr>
        <p:spPr>
          <a:xfrm>
            <a:off x="6014123" y="2767943"/>
            <a:ext cx="2107656" cy="369332"/>
          </a:xfrm>
          <a:prstGeom prst="rect">
            <a:avLst/>
          </a:prstGeom>
        </p:spPr>
        <p:txBody>
          <a:bodyPr wrap="none">
            <a:spAutoFit/>
          </a:bodyPr>
          <a:lstStyle/>
          <a:p>
            <a:pPr algn="ctr"/>
            <a:r>
              <a:rPr lang="en-US" dirty="0" err="1"/>
              <a:t>monophasic</a:t>
            </a:r>
            <a:r>
              <a:rPr lang="en-US" dirty="0"/>
              <a:t>, </a:t>
            </a:r>
            <a:r>
              <a:rPr lang="en-US" b="1" i="1" u="sng" dirty="0"/>
              <a:t>pulsed</a:t>
            </a:r>
          </a:p>
        </p:txBody>
      </p:sp>
    </p:spTree>
    <p:extLst>
      <p:ext uri="{BB962C8B-B14F-4D97-AF65-F5344CB8AC3E}">
        <p14:creationId xmlns:p14="http://schemas.microsoft.com/office/powerpoint/2010/main" val="23508054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spasticit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Content Placeholder 2"/>
          <p:cNvSpPr txBox="1">
            <a:spLocks/>
          </p:cNvSpPr>
          <p:nvPr/>
        </p:nvSpPr>
        <p:spPr>
          <a:xfrm>
            <a:off x="318660" y="1376482"/>
            <a:ext cx="8518952" cy="4455520"/>
          </a:xfrm>
          <a:prstGeom prst="rect">
            <a:avLst/>
          </a:prstGeom>
        </p:spPr>
        <p:txBody>
          <a:bodyPr vert="horz" lIns="91440" tIns="45720" rIns="91440" bIns="45720" rtlCol="0" anchor="ctr">
            <a:noAutofit/>
          </a:bodyPr>
          <a:lstStyle/>
          <a:p>
            <a:pPr marL="342900" indent="-342900">
              <a:defRPr/>
            </a:pPr>
            <a:r>
              <a:rPr lang="en-US" sz="3000" dirty="0">
                <a:solidFill>
                  <a:srgbClr val="000000"/>
                </a:solidFill>
              </a:rPr>
              <a:t>Design: </a:t>
            </a:r>
          </a:p>
          <a:p>
            <a:pPr marL="342900" indent="-342900">
              <a:buFont typeface="Wingdings" charset="2"/>
              <a:buChar char="Ø"/>
              <a:defRPr/>
            </a:pPr>
            <a:r>
              <a:rPr lang="en-US" sz="2500" dirty="0">
                <a:solidFill>
                  <a:srgbClr val="000000"/>
                </a:solidFill>
              </a:rPr>
              <a:t>Randomized crossover trial</a:t>
            </a:r>
          </a:p>
          <a:p>
            <a:pPr marL="342900" indent="-342900">
              <a:buFont typeface="Wingdings" charset="2"/>
              <a:buChar char="Ø"/>
              <a:defRPr/>
            </a:pPr>
            <a:r>
              <a:rPr lang="en-US" sz="2500" dirty="0">
                <a:solidFill>
                  <a:srgbClr val="000000"/>
                </a:solidFill>
              </a:rPr>
              <a:t>Each subject participates in a single session of each stimulation type</a:t>
            </a:r>
          </a:p>
          <a:p>
            <a:pPr marL="342900" indent="-342900">
              <a:defRPr/>
            </a:pPr>
            <a:endParaRPr lang="en-US" sz="2500" dirty="0">
              <a:solidFill>
                <a:srgbClr val="000000"/>
              </a:solidFill>
            </a:endParaRPr>
          </a:p>
          <a:p>
            <a:pPr marL="342900" indent="-342900">
              <a:defRPr/>
            </a:pPr>
            <a:r>
              <a:rPr lang="en-US" sz="3000" dirty="0">
                <a:solidFill>
                  <a:srgbClr val="000000"/>
                </a:solidFill>
              </a:rPr>
              <a:t>Outcome Measures:</a:t>
            </a:r>
          </a:p>
          <a:p>
            <a:pPr marL="342900" indent="-342900">
              <a:buFont typeface="Wingdings" charset="2"/>
              <a:buChar char="Ø"/>
              <a:defRPr/>
            </a:pPr>
            <a:r>
              <a:rPr lang="en-US" sz="2500" dirty="0">
                <a:solidFill>
                  <a:srgbClr val="000000"/>
                </a:solidFill>
              </a:rPr>
              <a:t>Motor Control – timed tapping task</a:t>
            </a:r>
          </a:p>
          <a:p>
            <a:pPr marL="342900" indent="-342900">
              <a:buFont typeface="Wingdings" charset="2"/>
              <a:buChar char="Ø"/>
              <a:defRPr/>
            </a:pPr>
            <a:r>
              <a:rPr lang="en-US" sz="2500" dirty="0">
                <a:solidFill>
                  <a:srgbClr val="000000"/>
                </a:solidFill>
              </a:rPr>
              <a:t>Dexterity – nine hole peg test (9HPT)</a:t>
            </a:r>
          </a:p>
          <a:p>
            <a:pPr marL="342900" indent="-342900">
              <a:buFont typeface="Wingdings" charset="2"/>
              <a:buChar char="Ø"/>
              <a:defRPr/>
            </a:pPr>
            <a:r>
              <a:rPr lang="en-US" sz="2500" dirty="0">
                <a:solidFill>
                  <a:srgbClr val="000000"/>
                </a:solidFill>
              </a:rPr>
              <a:t>Strength – key pinch force</a:t>
            </a:r>
          </a:p>
          <a:p>
            <a:pPr marL="342900" indent="-342900">
              <a:buFont typeface="Wingdings" charset="2"/>
              <a:buChar char="Ø"/>
              <a:defRPr/>
            </a:pPr>
            <a:r>
              <a:rPr lang="en-US" sz="2500" dirty="0">
                <a:solidFill>
                  <a:srgbClr val="000000"/>
                </a:solidFill>
              </a:rPr>
              <a:t>Corticospinal excitability – motor evoked potentials</a:t>
            </a:r>
          </a:p>
        </p:txBody>
      </p:sp>
      <p:sp>
        <p:nvSpPr>
          <p:cNvPr id="6" name="Title 3"/>
          <p:cNvSpPr txBox="1">
            <a:spLocks/>
          </p:cNvSpPr>
          <p:nvPr/>
        </p:nvSpPr>
        <p:spPr>
          <a:xfrm>
            <a:off x="306387" y="0"/>
            <a:ext cx="8531225" cy="1142999"/>
          </a:xfrm>
          <a:prstGeom prst="rect">
            <a:avLst/>
          </a:prstGeom>
        </p:spPr>
        <p:txBody>
          <a:bodyPr anchor="t"/>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a:solidFill>
                  <a:srgbClr val="000000"/>
                </a:solidFill>
                <a:latin typeface="+mn-lt"/>
              </a:rPr>
              <a:t>Enhancing Corticospinal Excitability to Improve Functional Recovery</a:t>
            </a:r>
          </a:p>
        </p:txBody>
      </p:sp>
    </p:spTree>
    <p:extLst>
      <p:ext uri="{BB962C8B-B14F-4D97-AF65-F5344CB8AC3E}">
        <p14:creationId xmlns:p14="http://schemas.microsoft.com/office/powerpoint/2010/main" val="8426893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60400" y="2379030"/>
            <a:ext cx="8229600" cy="1938970"/>
          </a:xfrm>
          <a:prstGeom prst="rect">
            <a:avLst/>
          </a:prstGeom>
        </p:spPr>
        <p:txBody>
          <a:bodyPr/>
          <a:lstStyle/>
          <a:p>
            <a:pPr lvl="0" algn="ctr">
              <a:spcBef>
                <a:spcPct val="0"/>
              </a:spcBef>
            </a:pPr>
            <a:r>
              <a:rPr lang="en-US" sz="4400" dirty="0"/>
              <a:t>NIBS Studies in SCI Research:</a:t>
            </a:r>
          </a:p>
          <a:p>
            <a:pPr lvl="0" algn="ctr">
              <a:spcBef>
                <a:spcPct val="0"/>
              </a:spcBef>
            </a:pPr>
            <a:r>
              <a:rPr lang="en-US" sz="4400" dirty="0"/>
              <a:t>Current &amp; Upcoming</a:t>
            </a:r>
            <a:endParaRPr kumimoji="0" lang="en-US" sz="4400" b="0" i="0" u="none" strike="noStrike" kern="1200" cap="none" spc="0" normalizeH="0" baseline="0" noProof="0" dirty="0">
              <a:ln>
                <a:noFill/>
              </a:ln>
              <a:effectLst/>
              <a:uLnTx/>
              <a:uFillTx/>
              <a:latin typeface="+mj-lt"/>
              <a:ea typeface="+mj-ea"/>
              <a:cs typeface="+mj-cs"/>
            </a:endParaRPr>
          </a:p>
        </p:txBody>
      </p:sp>
    </p:spTree>
    <p:extLst>
      <p:ext uri="{BB962C8B-B14F-4D97-AF65-F5344CB8AC3E}">
        <p14:creationId xmlns:p14="http://schemas.microsoft.com/office/powerpoint/2010/main" val="9071714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3"/>
          <p:cNvSpPr txBox="1">
            <a:spLocks/>
          </p:cNvSpPr>
          <p:nvPr/>
        </p:nvSpPr>
        <p:spPr>
          <a:xfrm>
            <a:off x="318660" y="145097"/>
            <a:ext cx="8531225" cy="1142999"/>
          </a:xfrm>
          <a:prstGeom prst="rect">
            <a:avLst/>
          </a:prstGeom>
        </p:spPr>
        <p:txBody>
          <a:bodyPr anchor="t"/>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a:t>Random Noise to Enhance Corticomotor Drive for Improved Hand Function</a:t>
            </a:r>
            <a:endParaRPr lang="en-US" sz="4000" dirty="0">
              <a:solidFill>
                <a:srgbClr val="000000"/>
              </a:solidFill>
              <a:latin typeface="+mn-lt"/>
            </a:endParaRPr>
          </a:p>
        </p:txBody>
      </p:sp>
      <p:sp>
        <p:nvSpPr>
          <p:cNvPr id="5" name="AutoShape 2" descr="Image result for spasticit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Content Placeholder 2"/>
          <p:cNvSpPr txBox="1">
            <a:spLocks/>
          </p:cNvSpPr>
          <p:nvPr/>
        </p:nvSpPr>
        <p:spPr>
          <a:xfrm>
            <a:off x="318660" y="1376482"/>
            <a:ext cx="4442934" cy="4455520"/>
          </a:xfrm>
          <a:prstGeom prst="rect">
            <a:avLst/>
          </a:prstGeom>
        </p:spPr>
        <p:txBody>
          <a:bodyPr vert="horz" lIns="91440" tIns="45720" rIns="91440" bIns="45720" rtlCol="0" anchor="ctr">
            <a:noAutofit/>
          </a:bodyPr>
          <a:lstStyle/>
          <a:p>
            <a:pPr marL="342900" indent="-342900">
              <a:defRPr/>
            </a:pPr>
            <a:r>
              <a:rPr lang="en-US" sz="2800" dirty="0">
                <a:solidFill>
                  <a:srgbClr val="000000"/>
                </a:solidFill>
              </a:rPr>
              <a:t>Background:</a:t>
            </a:r>
          </a:p>
          <a:p>
            <a:pPr marL="457200" indent="-457200">
              <a:buFont typeface="Wingdings" panose="05000000000000000000" pitchFamily="2" charset="2"/>
              <a:buChar char="Ø"/>
              <a:defRPr/>
            </a:pPr>
            <a:r>
              <a:rPr lang="en-US" sz="2400" dirty="0">
                <a:solidFill>
                  <a:srgbClr val="000000"/>
                </a:solidFill>
              </a:rPr>
              <a:t>Random noise (tRNS) has increased tolerability and </a:t>
            </a:r>
            <a:r>
              <a:rPr lang="en-US" sz="2400" b="1" dirty="0">
                <a:solidFill>
                  <a:srgbClr val="000000"/>
                </a:solidFill>
              </a:rPr>
              <a:t>no</a:t>
            </a:r>
            <a:r>
              <a:rPr lang="en-US" sz="2400" dirty="0">
                <a:solidFill>
                  <a:srgbClr val="000000"/>
                </a:solidFill>
              </a:rPr>
              <a:t> risk of burns.</a:t>
            </a:r>
          </a:p>
          <a:p>
            <a:pPr marL="457200" indent="-457200">
              <a:buFont typeface="Wingdings" panose="05000000000000000000" pitchFamily="2" charset="2"/>
              <a:buChar char="Ø"/>
              <a:defRPr/>
            </a:pPr>
            <a:r>
              <a:rPr lang="en-US" sz="2400" dirty="0">
                <a:solidFill>
                  <a:srgbClr val="000000"/>
                </a:solidFill>
              </a:rPr>
              <a:t>Random noise stimulation (tRNS) increases cortical excitability more than direct (</a:t>
            </a:r>
            <a:r>
              <a:rPr lang="en-US" sz="2400" dirty="0" err="1">
                <a:solidFill>
                  <a:srgbClr val="000000"/>
                </a:solidFill>
              </a:rPr>
              <a:t>tDCS</a:t>
            </a:r>
            <a:r>
              <a:rPr lang="en-US" sz="2400" dirty="0">
                <a:solidFill>
                  <a:srgbClr val="000000"/>
                </a:solidFill>
              </a:rPr>
              <a:t>) and alternating current stimulation (</a:t>
            </a:r>
            <a:r>
              <a:rPr lang="en-US" sz="2400" dirty="0" err="1">
                <a:solidFill>
                  <a:srgbClr val="000000"/>
                </a:solidFill>
              </a:rPr>
              <a:t>tACS</a:t>
            </a:r>
            <a:r>
              <a:rPr lang="en-US" sz="2400" dirty="0">
                <a:solidFill>
                  <a:srgbClr val="000000"/>
                </a:solidFill>
              </a:rPr>
              <a:t>).</a:t>
            </a:r>
          </a:p>
          <a:p>
            <a:pPr>
              <a:defRPr/>
            </a:pPr>
            <a:endParaRPr lang="en-US" sz="2400" dirty="0">
              <a:solidFill>
                <a:srgbClr val="000000"/>
              </a:solidFill>
            </a:endParaRPr>
          </a:p>
        </p:txBody>
      </p:sp>
      <p:grpSp>
        <p:nvGrpSpPr>
          <p:cNvPr id="40" name="Group 39">
            <a:extLst>
              <a:ext uri="{FF2B5EF4-FFF2-40B4-BE49-F238E27FC236}">
                <a16:creationId xmlns:a16="http://schemas.microsoft.com/office/drawing/2014/main" id="{AF438558-DD25-40B7-B511-CDC7629437FD}"/>
              </a:ext>
            </a:extLst>
          </p:cNvPr>
          <p:cNvGrpSpPr/>
          <p:nvPr/>
        </p:nvGrpSpPr>
        <p:grpSpPr>
          <a:xfrm>
            <a:off x="5137557" y="1299405"/>
            <a:ext cx="3015843" cy="4532597"/>
            <a:chOff x="4881978" y="1363327"/>
            <a:chExt cx="3017839" cy="4730979"/>
          </a:xfrm>
        </p:grpSpPr>
        <p:grpSp>
          <p:nvGrpSpPr>
            <p:cNvPr id="3" name="Group 2">
              <a:extLst>
                <a:ext uri="{FF2B5EF4-FFF2-40B4-BE49-F238E27FC236}">
                  <a16:creationId xmlns:a16="http://schemas.microsoft.com/office/drawing/2014/main" id="{0A28776B-35ED-40F8-8A6D-4255DA061BA3}"/>
                </a:ext>
              </a:extLst>
            </p:cNvPr>
            <p:cNvGrpSpPr/>
            <p:nvPr/>
          </p:nvGrpSpPr>
          <p:grpSpPr>
            <a:xfrm>
              <a:off x="4881978" y="1363327"/>
              <a:ext cx="3017839" cy="4730979"/>
              <a:chOff x="5706435" y="1409077"/>
              <a:chExt cx="2648862" cy="4730979"/>
            </a:xfrm>
          </p:grpSpPr>
          <p:pic>
            <p:nvPicPr>
              <p:cNvPr id="6" name="Picture 5">
                <a:extLst>
                  <a:ext uri="{FF2B5EF4-FFF2-40B4-BE49-F238E27FC236}">
                    <a16:creationId xmlns:a16="http://schemas.microsoft.com/office/drawing/2014/main" id="{601EB97F-47EC-4AAA-BA67-04653A4584A6}"/>
                  </a:ext>
                </a:extLst>
              </p:cNvPr>
              <p:cNvPicPr>
                <a:picLocks noChangeAspect="1"/>
              </p:cNvPicPr>
              <p:nvPr/>
            </p:nvPicPr>
            <p:blipFill rotWithShape="1">
              <a:blip r:embed="rId3"/>
              <a:srcRect l="4455" t="52206" r="51209" b="2958"/>
              <a:stretch/>
            </p:blipFill>
            <p:spPr>
              <a:xfrm>
                <a:off x="5706435" y="4591207"/>
                <a:ext cx="2648862" cy="1548849"/>
              </a:xfrm>
              <a:prstGeom prst="rect">
                <a:avLst/>
              </a:prstGeom>
            </p:spPr>
          </p:pic>
          <p:pic>
            <p:nvPicPr>
              <p:cNvPr id="7" name="Picture 6">
                <a:extLst>
                  <a:ext uri="{FF2B5EF4-FFF2-40B4-BE49-F238E27FC236}">
                    <a16:creationId xmlns:a16="http://schemas.microsoft.com/office/drawing/2014/main" id="{47F2EEC2-F4FE-4F43-8F49-B3803D90E29A}"/>
                  </a:ext>
                </a:extLst>
              </p:cNvPr>
              <p:cNvPicPr>
                <a:picLocks noChangeAspect="1"/>
              </p:cNvPicPr>
              <p:nvPr/>
            </p:nvPicPr>
            <p:blipFill rotWithShape="1">
              <a:blip r:embed="rId3"/>
              <a:srcRect l="52827" r="2396" b="49297"/>
              <a:stretch/>
            </p:blipFill>
            <p:spPr>
              <a:xfrm>
                <a:off x="5707422" y="2856950"/>
                <a:ext cx="2590177" cy="1695871"/>
              </a:xfrm>
              <a:prstGeom prst="rect">
                <a:avLst/>
              </a:prstGeom>
            </p:spPr>
          </p:pic>
          <p:pic>
            <p:nvPicPr>
              <p:cNvPr id="9" name="Picture 8">
                <a:extLst>
                  <a:ext uri="{FF2B5EF4-FFF2-40B4-BE49-F238E27FC236}">
                    <a16:creationId xmlns:a16="http://schemas.microsoft.com/office/drawing/2014/main" id="{2735CDAC-FF9F-44A2-BD7B-1650C0753A30}"/>
                  </a:ext>
                </a:extLst>
              </p:cNvPr>
              <p:cNvPicPr>
                <a:picLocks noChangeAspect="1"/>
              </p:cNvPicPr>
              <p:nvPr/>
            </p:nvPicPr>
            <p:blipFill rotWithShape="1">
              <a:blip r:embed="rId3"/>
              <a:srcRect l="4811" r="50000" b="47746"/>
              <a:stretch/>
            </p:blipFill>
            <p:spPr>
              <a:xfrm>
                <a:off x="5749301" y="1409077"/>
                <a:ext cx="2506423" cy="1613276"/>
              </a:xfrm>
              <a:prstGeom prst="rect">
                <a:avLst/>
              </a:prstGeom>
            </p:spPr>
          </p:pic>
        </p:grpSp>
        <p:grpSp>
          <p:nvGrpSpPr>
            <p:cNvPr id="39" name="Group 38">
              <a:extLst>
                <a:ext uri="{FF2B5EF4-FFF2-40B4-BE49-F238E27FC236}">
                  <a16:creationId xmlns:a16="http://schemas.microsoft.com/office/drawing/2014/main" id="{94FAB13A-2FF3-40C7-9EC1-00B587E100C4}"/>
                </a:ext>
              </a:extLst>
            </p:cNvPr>
            <p:cNvGrpSpPr/>
            <p:nvPr/>
          </p:nvGrpSpPr>
          <p:grpSpPr>
            <a:xfrm>
              <a:off x="5620512" y="3313176"/>
              <a:ext cx="2165862" cy="345960"/>
              <a:chOff x="5620512" y="3313176"/>
              <a:chExt cx="2165862" cy="345960"/>
            </a:xfrm>
          </p:grpSpPr>
          <p:cxnSp>
            <p:nvCxnSpPr>
              <p:cNvPr id="15" name="Straight Connector 14">
                <a:extLst>
                  <a:ext uri="{FF2B5EF4-FFF2-40B4-BE49-F238E27FC236}">
                    <a16:creationId xmlns:a16="http://schemas.microsoft.com/office/drawing/2014/main" id="{F98E461A-3A4D-4145-9571-5BE5F3015558}"/>
                  </a:ext>
                </a:extLst>
              </p:cNvPr>
              <p:cNvCxnSpPr>
                <a:cxnSpLocks/>
              </p:cNvCxnSpPr>
              <p:nvPr/>
            </p:nvCxnSpPr>
            <p:spPr>
              <a:xfrm flipV="1">
                <a:off x="5620512" y="3429000"/>
                <a:ext cx="304800" cy="230136"/>
              </a:xfrm>
              <a:prstGeom prst="line">
                <a:avLst/>
              </a:prstGeom>
              <a:ln w="38100">
                <a:solidFill>
                  <a:srgbClr val="FFFF00"/>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1638B5E6-1FAA-43DD-835A-E10228A071E8}"/>
                  </a:ext>
                </a:extLst>
              </p:cNvPr>
              <p:cNvCxnSpPr>
                <a:cxnSpLocks/>
              </p:cNvCxnSpPr>
              <p:nvPr/>
            </p:nvCxnSpPr>
            <p:spPr>
              <a:xfrm>
                <a:off x="6001912" y="3401568"/>
                <a:ext cx="295256" cy="27432"/>
              </a:xfrm>
              <a:prstGeom prst="line">
                <a:avLst/>
              </a:prstGeom>
              <a:ln w="38100">
                <a:solidFill>
                  <a:srgbClr val="FFFF66"/>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87803249-27E2-4704-86A4-A2C68416DEAE}"/>
                  </a:ext>
                </a:extLst>
              </p:cNvPr>
              <p:cNvCxnSpPr/>
              <p:nvPr/>
            </p:nvCxnSpPr>
            <p:spPr>
              <a:xfrm flipV="1">
                <a:off x="6376416" y="3352800"/>
                <a:ext cx="292608" cy="76200"/>
              </a:xfrm>
              <a:prstGeom prst="line">
                <a:avLst/>
              </a:prstGeom>
              <a:ln w="381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CE263449-67B9-4924-AAC7-D1375B8ADB33}"/>
                  </a:ext>
                </a:extLst>
              </p:cNvPr>
              <p:cNvCxnSpPr>
                <a:cxnSpLocks/>
              </p:cNvCxnSpPr>
              <p:nvPr/>
            </p:nvCxnSpPr>
            <p:spPr>
              <a:xfrm flipV="1">
                <a:off x="6748272" y="3313176"/>
                <a:ext cx="307848" cy="33528"/>
              </a:xfrm>
              <a:prstGeom prst="line">
                <a:avLst/>
              </a:prstGeom>
              <a:ln w="38100">
                <a:solidFill>
                  <a:srgbClr val="FFFF66"/>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809BFF19-C7F9-4BA8-B8D5-1BDD1F4E386F}"/>
                  </a:ext>
                </a:extLst>
              </p:cNvPr>
              <p:cNvCxnSpPr>
                <a:cxnSpLocks/>
              </p:cNvCxnSpPr>
              <p:nvPr/>
            </p:nvCxnSpPr>
            <p:spPr>
              <a:xfrm>
                <a:off x="7367016" y="3453384"/>
                <a:ext cx="419358"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grpSp>
      </p:grpSp>
      <p:sp>
        <p:nvSpPr>
          <p:cNvPr id="41" name="TextBox 40">
            <a:extLst>
              <a:ext uri="{FF2B5EF4-FFF2-40B4-BE49-F238E27FC236}">
                <a16:creationId xmlns:a16="http://schemas.microsoft.com/office/drawing/2014/main" id="{384C02F5-5A73-463F-A11C-E6B87CC1E632}"/>
              </a:ext>
            </a:extLst>
          </p:cNvPr>
          <p:cNvSpPr txBox="1">
            <a:spLocks noChangeArrowheads="1"/>
          </p:cNvSpPr>
          <p:nvPr/>
        </p:nvSpPr>
        <p:spPr bwMode="auto">
          <a:xfrm>
            <a:off x="4378155" y="5863014"/>
            <a:ext cx="4534266" cy="276999"/>
          </a:xfrm>
          <a:prstGeom prst="rect">
            <a:avLst/>
          </a:prstGeom>
          <a:noFill/>
          <a:ln w="9525">
            <a:noFill/>
            <a:miter lim="800000"/>
            <a:headEnd/>
            <a:tailEnd/>
          </a:ln>
        </p:spPr>
        <p:txBody>
          <a:bodyPr wrap="square">
            <a:prstTxWarp prst="textNoShape">
              <a:avLst/>
            </a:prstTxWarp>
            <a:spAutoFit/>
          </a:bodyPr>
          <a:lstStyle/>
          <a:p>
            <a:pPr algn="ctr"/>
            <a:r>
              <a:rPr lang="en-US" sz="1200" i="1" dirty="0">
                <a:solidFill>
                  <a:srgbClr val="000000"/>
                </a:solidFill>
              </a:rPr>
              <a:t>Adapted from: </a:t>
            </a:r>
            <a:r>
              <a:rPr lang="en-US" sz="1200" i="1" dirty="0" err="1">
                <a:solidFill>
                  <a:srgbClr val="000000"/>
                </a:solidFill>
              </a:rPr>
              <a:t>Inukai</a:t>
            </a:r>
            <a:r>
              <a:rPr lang="en-US" sz="1200" i="1" dirty="0">
                <a:solidFill>
                  <a:srgbClr val="000000"/>
                </a:solidFill>
              </a:rPr>
              <a:t> et al, Front Hum </a:t>
            </a:r>
            <a:r>
              <a:rPr lang="en-US" sz="1200" i="1" dirty="0" err="1">
                <a:solidFill>
                  <a:srgbClr val="000000"/>
                </a:solidFill>
              </a:rPr>
              <a:t>Neurosci</a:t>
            </a:r>
            <a:r>
              <a:rPr lang="en-US" sz="1200" i="1" dirty="0">
                <a:solidFill>
                  <a:srgbClr val="000000"/>
                </a:solidFill>
              </a:rPr>
              <a:t>, 2016</a:t>
            </a:r>
          </a:p>
        </p:txBody>
      </p:sp>
    </p:spTree>
    <p:extLst>
      <p:ext uri="{BB962C8B-B14F-4D97-AF65-F5344CB8AC3E}">
        <p14:creationId xmlns:p14="http://schemas.microsoft.com/office/powerpoint/2010/main" val="19090146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F2024-D9F1-4004-A0AE-E23F051C9393}"/>
              </a:ext>
            </a:extLst>
          </p:cNvPr>
          <p:cNvSpPr>
            <a:spLocks noGrp="1"/>
          </p:cNvSpPr>
          <p:nvPr>
            <p:ph type="title"/>
          </p:nvPr>
        </p:nvSpPr>
        <p:spPr>
          <a:xfrm>
            <a:off x="457200" y="162878"/>
            <a:ext cx="8229600" cy="1143000"/>
          </a:xfrm>
        </p:spPr>
        <p:txBody>
          <a:bodyPr/>
          <a:lstStyle/>
          <a:p>
            <a:r>
              <a:rPr lang="en-US" sz="3800" dirty="0"/>
              <a:t>Random Noise to Enhance Corticomotor Drive for Improved Hand Function</a:t>
            </a:r>
          </a:p>
        </p:txBody>
      </p:sp>
      <p:sp>
        <p:nvSpPr>
          <p:cNvPr id="3" name="Content Placeholder 2">
            <a:extLst>
              <a:ext uri="{FF2B5EF4-FFF2-40B4-BE49-F238E27FC236}">
                <a16:creationId xmlns:a16="http://schemas.microsoft.com/office/drawing/2014/main" id="{CEEB8E89-C271-46E8-B1F0-FA6358FB750B}"/>
              </a:ext>
            </a:extLst>
          </p:cNvPr>
          <p:cNvSpPr>
            <a:spLocks noGrp="1"/>
          </p:cNvSpPr>
          <p:nvPr>
            <p:ph idx="1"/>
          </p:nvPr>
        </p:nvSpPr>
        <p:spPr>
          <a:xfrm>
            <a:off x="521678" y="1645522"/>
            <a:ext cx="4004160" cy="4350831"/>
          </a:xfrm>
        </p:spPr>
        <p:txBody>
          <a:bodyPr/>
          <a:lstStyle/>
          <a:p>
            <a:pPr marL="0" lvl="0" indent="0">
              <a:buNone/>
              <a:defRPr/>
            </a:pPr>
            <a:r>
              <a:rPr lang="en-US" sz="2800" dirty="0"/>
              <a:t>Purpose: </a:t>
            </a:r>
          </a:p>
          <a:p>
            <a:pPr lvl="0">
              <a:buFont typeface="Wingdings" panose="05000000000000000000" pitchFamily="2" charset="2"/>
              <a:buChar char="Ø"/>
              <a:defRPr/>
            </a:pPr>
            <a:r>
              <a:rPr lang="en-US" sz="2400" dirty="0"/>
              <a:t>To compare the effects on cortical excitability, motor and sensory function of 3- day combined tRNS + fine motor training protocol to tDCS + fine motor training and to sham-stimulation + fine motor training protocols in individuals with tetraplegia.</a:t>
            </a:r>
          </a:p>
          <a:p>
            <a:pPr lvl="0">
              <a:buFont typeface="Wingdings" panose="05000000000000000000" pitchFamily="2" charset="2"/>
              <a:buChar char="Ø"/>
              <a:defRPr/>
            </a:pPr>
            <a:endParaRPr lang="en-US" sz="2400" dirty="0"/>
          </a:p>
          <a:p>
            <a:pPr lvl="0">
              <a:buFont typeface="Wingdings" panose="05000000000000000000" pitchFamily="2" charset="2"/>
              <a:buChar char="Ø"/>
              <a:defRPr/>
            </a:pPr>
            <a:endParaRPr lang="en-US" sz="2000" dirty="0"/>
          </a:p>
          <a:p>
            <a:pPr marL="0" lvl="0" indent="0">
              <a:buNone/>
              <a:defRPr/>
            </a:pPr>
            <a:endParaRPr lang="en-US" sz="2400" dirty="0"/>
          </a:p>
          <a:p>
            <a:pPr marL="0" lvl="0" indent="0">
              <a:buNone/>
              <a:defRPr/>
            </a:pPr>
            <a:endParaRPr lang="en-US" sz="2400" dirty="0"/>
          </a:p>
          <a:p>
            <a:pPr marL="0" lvl="0" indent="0">
              <a:buNone/>
              <a:defRPr/>
            </a:pPr>
            <a:endParaRPr lang="en-US" sz="2400" dirty="0"/>
          </a:p>
          <a:p>
            <a:pPr marL="0" indent="0">
              <a:buNone/>
            </a:pPr>
            <a:endParaRPr lang="en-US" dirty="0"/>
          </a:p>
        </p:txBody>
      </p:sp>
      <p:grpSp>
        <p:nvGrpSpPr>
          <p:cNvPr id="22" name="Group 21">
            <a:extLst>
              <a:ext uri="{FF2B5EF4-FFF2-40B4-BE49-F238E27FC236}">
                <a16:creationId xmlns:a16="http://schemas.microsoft.com/office/drawing/2014/main" id="{2131A1A0-A2C3-4DDD-AA7E-0B026B9F7157}"/>
              </a:ext>
            </a:extLst>
          </p:cNvPr>
          <p:cNvGrpSpPr/>
          <p:nvPr/>
        </p:nvGrpSpPr>
        <p:grpSpPr>
          <a:xfrm>
            <a:off x="6031861" y="3648352"/>
            <a:ext cx="1786338" cy="2480415"/>
            <a:chOff x="6031861" y="3648352"/>
            <a:chExt cx="1786338" cy="2480415"/>
          </a:xfrm>
        </p:grpSpPr>
        <p:pic>
          <p:nvPicPr>
            <p:cNvPr id="9" name="Picture 4">
              <a:extLst>
                <a:ext uri="{FF2B5EF4-FFF2-40B4-BE49-F238E27FC236}">
                  <a16:creationId xmlns:a16="http://schemas.microsoft.com/office/drawing/2014/main" id="{7080CECF-1FB6-4E14-B6BF-CB664C2E91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1861" y="3970276"/>
              <a:ext cx="1786338" cy="21584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a:extLst>
                <a:ext uri="{FF2B5EF4-FFF2-40B4-BE49-F238E27FC236}">
                  <a16:creationId xmlns:a16="http://schemas.microsoft.com/office/drawing/2014/main" id="{D6E00826-FFAB-451F-A60A-A0807A5ADADC}"/>
                </a:ext>
              </a:extLst>
            </p:cNvPr>
            <p:cNvSpPr/>
            <p:nvPr/>
          </p:nvSpPr>
          <p:spPr>
            <a:xfrm>
              <a:off x="6092523" y="3648352"/>
              <a:ext cx="1665014" cy="369332"/>
            </a:xfrm>
            <a:prstGeom prst="rect">
              <a:avLst/>
            </a:prstGeom>
          </p:spPr>
          <p:txBody>
            <a:bodyPr wrap="none">
              <a:spAutoFit/>
            </a:bodyPr>
            <a:lstStyle/>
            <a:p>
              <a:pPr algn="ctr"/>
              <a:r>
                <a:rPr lang="en-US" b="1" u="sng" dirty="0" err="1"/>
                <a:t>unihemispheric</a:t>
              </a:r>
              <a:endParaRPr lang="en-US" b="1" u="sng" dirty="0"/>
            </a:p>
          </p:txBody>
        </p:sp>
      </p:grpSp>
      <p:grpSp>
        <p:nvGrpSpPr>
          <p:cNvPr id="21" name="Group 20">
            <a:extLst>
              <a:ext uri="{FF2B5EF4-FFF2-40B4-BE49-F238E27FC236}">
                <a16:creationId xmlns:a16="http://schemas.microsoft.com/office/drawing/2014/main" id="{3374398E-90C1-4550-ABF1-0B3D86AD8A40}"/>
              </a:ext>
            </a:extLst>
          </p:cNvPr>
          <p:cNvGrpSpPr/>
          <p:nvPr/>
        </p:nvGrpSpPr>
        <p:grpSpPr>
          <a:xfrm>
            <a:off x="5152110" y="1432318"/>
            <a:ext cx="3545840" cy="2042536"/>
            <a:chOff x="5152110" y="1432318"/>
            <a:chExt cx="3545840" cy="2042536"/>
          </a:xfrm>
        </p:grpSpPr>
        <p:grpSp>
          <p:nvGrpSpPr>
            <p:cNvPr id="4" name="Group 3">
              <a:extLst>
                <a:ext uri="{FF2B5EF4-FFF2-40B4-BE49-F238E27FC236}">
                  <a16:creationId xmlns:a16="http://schemas.microsoft.com/office/drawing/2014/main" id="{C0440CB2-D515-4EDC-8368-F26AF2EF26FF}"/>
                </a:ext>
              </a:extLst>
            </p:cNvPr>
            <p:cNvGrpSpPr/>
            <p:nvPr/>
          </p:nvGrpSpPr>
          <p:grpSpPr>
            <a:xfrm>
              <a:off x="5152110" y="1432318"/>
              <a:ext cx="3545840" cy="1207685"/>
              <a:chOff x="228600" y="2957496"/>
              <a:chExt cx="3545840" cy="1207685"/>
            </a:xfrm>
          </p:grpSpPr>
          <p:sp>
            <p:nvSpPr>
              <p:cNvPr id="6" name="Rectangle 5">
                <a:extLst>
                  <a:ext uri="{FF2B5EF4-FFF2-40B4-BE49-F238E27FC236}">
                    <a16:creationId xmlns:a16="http://schemas.microsoft.com/office/drawing/2014/main" id="{FEDA86AC-D1F6-4451-9256-D50E5E13F173}"/>
                  </a:ext>
                </a:extLst>
              </p:cNvPr>
              <p:cNvSpPr/>
              <p:nvPr/>
            </p:nvSpPr>
            <p:spPr>
              <a:xfrm>
                <a:off x="1101242" y="3795849"/>
                <a:ext cx="1800557" cy="369332"/>
              </a:xfrm>
              <a:prstGeom prst="rect">
                <a:avLst/>
              </a:prstGeom>
            </p:spPr>
            <p:txBody>
              <a:bodyPr wrap="none">
                <a:spAutoFit/>
              </a:bodyPr>
              <a:lstStyle/>
              <a:p>
                <a:pPr algn="ctr"/>
                <a:r>
                  <a:rPr lang="en-US" dirty="0"/>
                  <a:t>biphasic, random</a:t>
                </a:r>
              </a:p>
            </p:txBody>
          </p:sp>
          <p:pic>
            <p:nvPicPr>
              <p:cNvPr id="11" name="Picture 10">
                <a:extLst>
                  <a:ext uri="{FF2B5EF4-FFF2-40B4-BE49-F238E27FC236}">
                    <a16:creationId xmlns:a16="http://schemas.microsoft.com/office/drawing/2014/main" id="{40C01049-D5F9-4FFE-BEDD-8176DDC538FC}"/>
                  </a:ext>
                </a:extLst>
              </p:cNvPr>
              <p:cNvPicPr>
                <a:picLocks noChangeAspect="1"/>
              </p:cNvPicPr>
              <p:nvPr/>
            </p:nvPicPr>
            <p:blipFill rotWithShape="1">
              <a:blip r:embed="rId3"/>
              <a:srcRect l="29700" t="6446"/>
              <a:stretch/>
            </p:blipFill>
            <p:spPr>
              <a:xfrm>
                <a:off x="228600" y="3331995"/>
                <a:ext cx="3545840" cy="512969"/>
              </a:xfrm>
              <a:prstGeom prst="rect">
                <a:avLst/>
              </a:prstGeom>
            </p:spPr>
          </p:pic>
          <p:sp>
            <p:nvSpPr>
              <p:cNvPr id="12" name="TextBox 11">
                <a:extLst>
                  <a:ext uri="{FF2B5EF4-FFF2-40B4-BE49-F238E27FC236}">
                    <a16:creationId xmlns:a16="http://schemas.microsoft.com/office/drawing/2014/main" id="{494B11EE-306A-489D-9315-678D143561D5}"/>
                  </a:ext>
                </a:extLst>
              </p:cNvPr>
              <p:cNvSpPr txBox="1"/>
              <p:nvPr/>
            </p:nvSpPr>
            <p:spPr>
              <a:xfrm>
                <a:off x="1630680" y="2957496"/>
                <a:ext cx="741680" cy="369332"/>
              </a:xfrm>
              <a:prstGeom prst="rect">
                <a:avLst/>
              </a:prstGeom>
              <a:noFill/>
            </p:spPr>
            <p:txBody>
              <a:bodyPr wrap="square" rtlCol="0">
                <a:spAutoFit/>
              </a:bodyPr>
              <a:lstStyle/>
              <a:p>
                <a:r>
                  <a:rPr lang="en-US" b="1" dirty="0"/>
                  <a:t>tRNS</a:t>
                </a:r>
              </a:p>
            </p:txBody>
          </p:sp>
        </p:grpSp>
        <p:grpSp>
          <p:nvGrpSpPr>
            <p:cNvPr id="20" name="Group 19">
              <a:extLst>
                <a:ext uri="{FF2B5EF4-FFF2-40B4-BE49-F238E27FC236}">
                  <a16:creationId xmlns:a16="http://schemas.microsoft.com/office/drawing/2014/main" id="{E502FD02-501E-4203-AE7C-8924ED91DDC0}"/>
                </a:ext>
              </a:extLst>
            </p:cNvPr>
            <p:cNvGrpSpPr/>
            <p:nvPr/>
          </p:nvGrpSpPr>
          <p:grpSpPr>
            <a:xfrm>
              <a:off x="5178487" y="2595327"/>
              <a:ext cx="3342996" cy="879527"/>
              <a:chOff x="5178487" y="2595327"/>
              <a:chExt cx="3342996" cy="879527"/>
            </a:xfrm>
          </p:grpSpPr>
          <p:pic>
            <p:nvPicPr>
              <p:cNvPr id="15" name="Picture 14">
                <a:extLst>
                  <a:ext uri="{FF2B5EF4-FFF2-40B4-BE49-F238E27FC236}">
                    <a16:creationId xmlns:a16="http://schemas.microsoft.com/office/drawing/2014/main" id="{C269797A-89A4-4DF0-A93F-19EC368D355E}"/>
                  </a:ext>
                </a:extLst>
              </p:cNvPr>
              <p:cNvPicPr>
                <a:picLocks noChangeAspect="1"/>
              </p:cNvPicPr>
              <p:nvPr/>
            </p:nvPicPr>
            <p:blipFill>
              <a:blip r:embed="rId4">
                <a:alphaModFix/>
              </a:blip>
              <a:srcRect l="23951" t="11882" r="20564" b="75753"/>
              <a:stretch>
                <a:fillRect/>
              </a:stretch>
            </p:blipFill>
            <p:spPr>
              <a:xfrm>
                <a:off x="5178487" y="2856343"/>
                <a:ext cx="3342996" cy="337883"/>
              </a:xfrm>
              <a:prstGeom prst="rect">
                <a:avLst/>
              </a:prstGeom>
            </p:spPr>
          </p:pic>
          <p:sp>
            <p:nvSpPr>
              <p:cNvPr id="16" name="Rectangle 15">
                <a:extLst>
                  <a:ext uri="{FF2B5EF4-FFF2-40B4-BE49-F238E27FC236}">
                    <a16:creationId xmlns:a16="http://schemas.microsoft.com/office/drawing/2014/main" id="{5DBF5B53-4416-4EF4-919B-452AFF3CF8AB}"/>
                  </a:ext>
                </a:extLst>
              </p:cNvPr>
              <p:cNvSpPr/>
              <p:nvPr/>
            </p:nvSpPr>
            <p:spPr>
              <a:xfrm>
                <a:off x="6545398" y="2595327"/>
                <a:ext cx="653639" cy="369332"/>
              </a:xfrm>
              <a:prstGeom prst="rect">
                <a:avLst/>
              </a:prstGeom>
            </p:spPr>
            <p:txBody>
              <a:bodyPr wrap="none">
                <a:spAutoFit/>
              </a:bodyPr>
              <a:lstStyle/>
              <a:p>
                <a:pPr algn="ctr"/>
                <a:r>
                  <a:rPr lang="en-US" b="1" dirty="0"/>
                  <a:t>tDCS</a:t>
                </a:r>
              </a:p>
            </p:txBody>
          </p:sp>
          <p:sp>
            <p:nvSpPr>
              <p:cNvPr id="17" name="Rectangle 16">
                <a:extLst>
                  <a:ext uri="{FF2B5EF4-FFF2-40B4-BE49-F238E27FC236}">
                    <a16:creationId xmlns:a16="http://schemas.microsoft.com/office/drawing/2014/main" id="{933F6830-A5E2-4791-938F-6155F57B7571}"/>
                  </a:ext>
                </a:extLst>
              </p:cNvPr>
              <p:cNvSpPr/>
              <p:nvPr/>
            </p:nvSpPr>
            <p:spPr>
              <a:xfrm>
                <a:off x="5582968" y="3105522"/>
                <a:ext cx="2578497" cy="369332"/>
              </a:xfrm>
              <a:prstGeom prst="rect">
                <a:avLst/>
              </a:prstGeom>
            </p:spPr>
            <p:txBody>
              <a:bodyPr wrap="none">
                <a:spAutoFit/>
              </a:bodyPr>
              <a:lstStyle/>
              <a:p>
                <a:pPr algn="ctr"/>
                <a:r>
                  <a:rPr lang="en-US" dirty="0"/>
                  <a:t>monophasic, </a:t>
                </a:r>
                <a:r>
                  <a:rPr lang="en-US" b="1" i="1" u="sng" dirty="0"/>
                  <a:t>continuous</a:t>
                </a:r>
              </a:p>
            </p:txBody>
          </p:sp>
        </p:grpSp>
      </p:grpSp>
    </p:spTree>
    <p:extLst>
      <p:ext uri="{BB962C8B-B14F-4D97-AF65-F5344CB8AC3E}">
        <p14:creationId xmlns:p14="http://schemas.microsoft.com/office/powerpoint/2010/main" val="1214416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457200" y="194630"/>
            <a:ext cx="8229600" cy="1143000"/>
          </a:xfrm>
          <a:prstGeom prst="rect">
            <a:avLst/>
          </a:prstGeom>
        </p:spPr>
        <p:txBody>
          <a:bodyPr/>
          <a:lstStyle/>
          <a:p>
            <a:pPr lvl="0" algn="ctr">
              <a:spcBef>
                <a:spcPct val="0"/>
              </a:spcBef>
            </a:pPr>
            <a:r>
              <a:rPr lang="en-US" sz="4400" dirty="0"/>
              <a:t>Basic Principles of TMS </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13" name="Content Placeholder 2"/>
          <p:cNvSpPr>
            <a:spLocks noGrp="1"/>
          </p:cNvSpPr>
          <p:nvPr>
            <p:ph idx="1"/>
          </p:nvPr>
        </p:nvSpPr>
        <p:spPr>
          <a:xfrm>
            <a:off x="457200" y="1219199"/>
            <a:ext cx="4114800" cy="1541002"/>
          </a:xfrm>
        </p:spPr>
        <p:txBody>
          <a:bodyPr anchor="t"/>
          <a:lstStyle/>
          <a:p>
            <a:pPr lvl="0">
              <a:defRPr/>
            </a:pPr>
            <a:r>
              <a:rPr lang="en-US" sz="3000" dirty="0"/>
              <a:t>Electrical current in coil generates magnetic field</a:t>
            </a:r>
          </a:p>
          <a:p>
            <a:pPr lvl="0">
              <a:defRPr/>
            </a:pPr>
            <a:r>
              <a:rPr lang="en-US" sz="3000" dirty="0">
                <a:solidFill>
                  <a:srgbClr val="FFFFFF"/>
                </a:solidFill>
              </a:rPr>
              <a:t>brain </a:t>
            </a:r>
          </a:p>
          <a:p>
            <a:pPr marL="0" indent="0">
              <a:buNone/>
            </a:pPr>
            <a:endParaRPr lang="en-US" sz="3000" dirty="0"/>
          </a:p>
        </p:txBody>
      </p:sp>
      <p:pic>
        <p:nvPicPr>
          <p:cNvPr id="4" name="Picture 4" descr="slide4"/>
          <p:cNvPicPr>
            <a:picLocks noChangeAspect="1" noChangeArrowheads="1"/>
          </p:cNvPicPr>
          <p:nvPr/>
        </p:nvPicPr>
        <p:blipFill>
          <a:blip r:embed="rId2"/>
          <a:srcRect/>
          <a:stretch>
            <a:fillRect/>
          </a:stretch>
        </p:blipFill>
        <p:spPr bwMode="auto">
          <a:xfrm>
            <a:off x="4382000" y="1461040"/>
            <a:ext cx="4572000" cy="3963480"/>
          </a:xfrm>
          <a:prstGeom prst="rect">
            <a:avLst/>
          </a:prstGeom>
          <a:noFill/>
          <a:ln w="9525">
            <a:noFill/>
            <a:miter lim="800000"/>
            <a:headEnd/>
            <a:tailEnd/>
          </a:ln>
        </p:spPr>
      </p:pic>
      <p:sp>
        <p:nvSpPr>
          <p:cNvPr id="5" name="TextBox 4"/>
          <p:cNvSpPr txBox="1">
            <a:spLocks noChangeArrowheads="1"/>
          </p:cNvSpPr>
          <p:nvPr/>
        </p:nvSpPr>
        <p:spPr bwMode="auto">
          <a:xfrm>
            <a:off x="4382000" y="5424520"/>
            <a:ext cx="4572000" cy="276999"/>
          </a:xfrm>
          <a:prstGeom prst="rect">
            <a:avLst/>
          </a:prstGeom>
          <a:noFill/>
          <a:ln w="9525">
            <a:noFill/>
            <a:miter lim="800000"/>
            <a:headEnd/>
            <a:tailEnd/>
          </a:ln>
        </p:spPr>
        <p:txBody>
          <a:bodyPr wrap="square">
            <a:prstTxWarp prst="textNoShape">
              <a:avLst/>
            </a:prstTxWarp>
            <a:spAutoFit/>
          </a:bodyPr>
          <a:lstStyle/>
          <a:p>
            <a:pPr algn="ctr"/>
            <a:r>
              <a:rPr lang="en-US" sz="1200" i="1" dirty="0">
                <a:solidFill>
                  <a:srgbClr val="000000"/>
                </a:solidFill>
              </a:rPr>
              <a:t>George, </a:t>
            </a:r>
            <a:r>
              <a:rPr lang="en-US" sz="1200" i="1" dirty="0" err="1">
                <a:solidFill>
                  <a:srgbClr val="000000"/>
                </a:solidFill>
              </a:rPr>
              <a:t>Sci</a:t>
            </a:r>
            <a:r>
              <a:rPr lang="en-US" sz="1200" i="1" dirty="0">
                <a:solidFill>
                  <a:srgbClr val="000000"/>
                </a:solidFill>
              </a:rPr>
              <a:t> Am, 2003</a:t>
            </a:r>
          </a:p>
        </p:txBody>
      </p:sp>
      <p:sp>
        <p:nvSpPr>
          <p:cNvPr id="8" name="Oval 7"/>
          <p:cNvSpPr/>
          <p:nvPr/>
        </p:nvSpPr>
        <p:spPr>
          <a:xfrm>
            <a:off x="5450153" y="1586408"/>
            <a:ext cx="2010055" cy="930068"/>
          </a:xfrm>
          <a:prstGeom prst="ellipse">
            <a:avLst/>
          </a:prstGeom>
          <a:noFill/>
          <a:ln w="508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p:cNvSpPr txBox="1">
            <a:spLocks/>
          </p:cNvSpPr>
          <p:nvPr/>
        </p:nvSpPr>
        <p:spPr>
          <a:xfrm>
            <a:off x="457200" y="2748423"/>
            <a:ext cx="4114800" cy="1541002"/>
          </a:xfrm>
          <a:prstGeom prst="rect">
            <a:avLst/>
          </a:prstGeom>
        </p:spPr>
        <p:txBody>
          <a:bodyPr anchor="t"/>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000" b="0" i="0" u="none" strike="noStrike" kern="1200" cap="none" spc="0" normalizeH="0" baseline="0" noProof="0" dirty="0">
                <a:ln>
                  <a:noFill/>
                </a:ln>
                <a:effectLst/>
                <a:uLnTx/>
                <a:uFillTx/>
                <a:latin typeface="+mn-lt"/>
                <a:ea typeface="+mn-ea"/>
                <a:cs typeface="+mn-cs"/>
              </a:rPr>
              <a:t>Magnetic field passes through the skull </a:t>
            </a:r>
            <a:r>
              <a:rPr kumimoji="0" lang="en-US" sz="3000" b="0" i="0" u="none" strike="noStrike" kern="1200" cap="none" spc="0" normalizeH="0" baseline="0" noProof="0" dirty="0">
                <a:ln>
                  <a:noFill/>
                </a:ln>
                <a:solidFill>
                  <a:srgbClr val="000000"/>
                </a:solidFill>
                <a:effectLst/>
                <a:uLnTx/>
                <a:uFillTx/>
                <a:latin typeface="+mn-lt"/>
                <a:ea typeface="+mn-ea"/>
                <a:cs typeface="+mn-cs"/>
              </a:rPr>
              <a:t>unimpeded</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US" sz="3000" b="0" i="0" u="none" strike="noStrike" kern="1200" cap="none" spc="0" normalizeH="0" baseline="0" noProof="0" dirty="0">
              <a:ln>
                <a:noFill/>
              </a:ln>
              <a:solidFill>
                <a:schemeClr val="tx1"/>
              </a:solidFill>
              <a:effectLst/>
              <a:uLnTx/>
              <a:uFillTx/>
              <a:latin typeface="+mn-lt"/>
              <a:ea typeface="+mn-ea"/>
              <a:cs typeface="+mn-cs"/>
            </a:endParaRPr>
          </a:p>
        </p:txBody>
      </p:sp>
      <p:cxnSp>
        <p:nvCxnSpPr>
          <p:cNvPr id="11" name="Straight Arrow Connector 10"/>
          <p:cNvCxnSpPr/>
          <p:nvPr/>
        </p:nvCxnSpPr>
        <p:spPr>
          <a:xfrm rot="5400000">
            <a:off x="6234370" y="2521477"/>
            <a:ext cx="310022" cy="1588"/>
          </a:xfrm>
          <a:prstGeom prst="straightConnector1">
            <a:avLst/>
          </a:prstGeom>
          <a:ln w="50800">
            <a:solidFill>
              <a:srgbClr val="FFFF00"/>
            </a:solidFill>
            <a:tailEnd type="triangle" w="med" len="sm"/>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rot="5400000">
            <a:off x="6475964" y="2521477"/>
            <a:ext cx="310022" cy="1588"/>
          </a:xfrm>
          <a:prstGeom prst="straightConnector1">
            <a:avLst/>
          </a:prstGeom>
          <a:ln w="50800">
            <a:solidFill>
              <a:srgbClr val="FFFF00"/>
            </a:solidFill>
            <a:tailEnd type="triangle" w="med" len="sm"/>
          </a:ln>
        </p:spPr>
        <p:style>
          <a:lnRef idx="2">
            <a:schemeClr val="accent1"/>
          </a:lnRef>
          <a:fillRef idx="0">
            <a:schemeClr val="accent1"/>
          </a:fillRef>
          <a:effectRef idx="1">
            <a:schemeClr val="accent1"/>
          </a:effectRef>
          <a:fontRef idx="minor">
            <a:schemeClr val="tx1"/>
          </a:fontRef>
        </p:style>
      </p:cxnSp>
      <p:sp>
        <p:nvSpPr>
          <p:cNvPr id="15" name="Content Placeholder 2"/>
          <p:cNvSpPr txBox="1">
            <a:spLocks/>
          </p:cNvSpPr>
          <p:nvPr/>
        </p:nvSpPr>
        <p:spPr>
          <a:xfrm>
            <a:off x="457200" y="4229419"/>
            <a:ext cx="4114800" cy="1541002"/>
          </a:xfrm>
          <a:prstGeom prst="rect">
            <a:avLst/>
          </a:prstGeom>
        </p:spPr>
        <p:txBody>
          <a:bodyPr anchor="t"/>
          <a:lstStyle/>
          <a:p>
            <a:pPr marL="342900" lvl="0" indent="-342900">
              <a:spcBef>
                <a:spcPct val="20000"/>
              </a:spcBef>
              <a:buFont typeface="Arial"/>
              <a:buChar char="•"/>
              <a:defRPr/>
            </a:pPr>
            <a:r>
              <a:rPr lang="en-US" sz="3000" dirty="0">
                <a:solidFill>
                  <a:srgbClr val="000000"/>
                </a:solidFill>
              </a:rPr>
              <a:t>Alternating magnetic fields induce electrical current in brain</a:t>
            </a:r>
            <a:r>
              <a:rPr kumimoji="0" lang="en-US" sz="3000" b="0" i="0" u="none" strike="noStrike" kern="1200" cap="none" spc="0" normalizeH="0" baseline="0" noProof="0" dirty="0">
                <a:ln>
                  <a:noFill/>
                </a:ln>
                <a:solidFill>
                  <a:srgbClr val="FFFFFF"/>
                </a:solidFill>
                <a:effectLst/>
                <a:uLnTx/>
                <a:uFillTx/>
                <a:latin typeface="+mn-lt"/>
                <a:ea typeface="+mn-ea"/>
                <a:cs typeface="+mn-cs"/>
              </a:rPr>
              <a:t> </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US" sz="3000" b="0" i="0" u="none" strike="noStrike" kern="1200" cap="none" spc="0" normalizeH="0" baseline="0" noProof="0" dirty="0">
              <a:ln>
                <a:noFill/>
              </a:ln>
              <a:solidFill>
                <a:schemeClr val="tx1"/>
              </a:solidFill>
              <a:effectLst/>
              <a:uLnTx/>
              <a:uFillTx/>
              <a:latin typeface="+mn-lt"/>
              <a:ea typeface="+mn-ea"/>
              <a:cs typeface="+mn-cs"/>
            </a:endParaRPr>
          </a:p>
        </p:txBody>
      </p:sp>
      <p:cxnSp>
        <p:nvCxnSpPr>
          <p:cNvPr id="18" name="Straight Connector 17"/>
          <p:cNvCxnSpPr>
            <a:stCxn id="16" idx="0"/>
          </p:cNvCxnSpPr>
          <p:nvPr/>
        </p:nvCxnSpPr>
        <p:spPr>
          <a:xfrm rot="16200000" flipV="1">
            <a:off x="6930684" y="2194524"/>
            <a:ext cx="1066643" cy="1554904"/>
          </a:xfrm>
          <a:prstGeom prst="line">
            <a:avLst/>
          </a:prstGeom>
          <a:ln w="508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a:endCxn id="16" idx="2"/>
          </p:cNvCxnSpPr>
          <p:nvPr/>
        </p:nvCxnSpPr>
        <p:spPr>
          <a:xfrm rot="16200000" flipH="1">
            <a:off x="6256344" y="2848256"/>
            <a:ext cx="1655651" cy="992088"/>
          </a:xfrm>
          <a:prstGeom prst="line">
            <a:avLst/>
          </a:prstGeom>
          <a:ln w="50800">
            <a:solidFill>
              <a:srgbClr val="FFFF00"/>
            </a:solidFill>
          </a:ln>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7580213" y="3505297"/>
            <a:ext cx="1322487" cy="1333657"/>
          </a:xfrm>
          <a:prstGeom prst="ellipse">
            <a:avLst/>
          </a:prstGeom>
          <a:noFill/>
          <a:ln w="508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7258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12"/>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11"/>
                                        </p:tgtEl>
                                        <p:attrNameLst>
                                          <p:attrName>style.visibility</p:attrName>
                                        </p:attrNameLst>
                                      </p:cBhvr>
                                      <p:to>
                                        <p:strVal val="hidden"/>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8" grpId="0" animBg="1"/>
      <p:bldP spid="8" grpId="1" animBg="1"/>
      <p:bldP spid="9" grpId="0"/>
      <p:bldP spid="15" grpId="0"/>
      <p:bldP spid="1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F2024-D9F1-4004-A0AE-E23F051C9393}"/>
              </a:ext>
            </a:extLst>
          </p:cNvPr>
          <p:cNvSpPr>
            <a:spLocks noGrp="1"/>
          </p:cNvSpPr>
          <p:nvPr>
            <p:ph type="title"/>
          </p:nvPr>
        </p:nvSpPr>
        <p:spPr>
          <a:xfrm>
            <a:off x="457200" y="122397"/>
            <a:ext cx="8229600" cy="1143000"/>
          </a:xfrm>
        </p:spPr>
        <p:txBody>
          <a:bodyPr/>
          <a:lstStyle/>
          <a:p>
            <a:r>
              <a:rPr lang="en-US" sz="3800" dirty="0"/>
              <a:t>Random Noise to Enhance Corticomotor Drive for Improved Hand Function</a:t>
            </a:r>
          </a:p>
        </p:txBody>
      </p:sp>
      <p:sp>
        <p:nvSpPr>
          <p:cNvPr id="3" name="Content Placeholder 2">
            <a:extLst>
              <a:ext uri="{FF2B5EF4-FFF2-40B4-BE49-F238E27FC236}">
                <a16:creationId xmlns:a16="http://schemas.microsoft.com/office/drawing/2014/main" id="{CEEB8E89-C271-46E8-B1F0-FA6358FB750B}"/>
              </a:ext>
            </a:extLst>
          </p:cNvPr>
          <p:cNvSpPr>
            <a:spLocks noGrp="1"/>
          </p:cNvSpPr>
          <p:nvPr>
            <p:ph idx="1"/>
          </p:nvPr>
        </p:nvSpPr>
        <p:spPr>
          <a:xfrm>
            <a:off x="621322" y="1335577"/>
            <a:ext cx="8299939" cy="4795592"/>
          </a:xfrm>
        </p:spPr>
        <p:txBody>
          <a:bodyPr/>
          <a:lstStyle/>
          <a:p>
            <a:pPr marL="0" lvl="0" indent="0">
              <a:buNone/>
              <a:defRPr/>
            </a:pPr>
            <a:r>
              <a:rPr lang="en-US" sz="2600" dirty="0"/>
              <a:t>Design:</a:t>
            </a:r>
          </a:p>
          <a:p>
            <a:pPr marL="0" indent="0">
              <a:buNone/>
              <a:defRPr/>
            </a:pPr>
            <a:r>
              <a:rPr lang="en-US" sz="2400" dirty="0"/>
              <a:t>      </a:t>
            </a:r>
            <a:endParaRPr lang="en-US" sz="2400" dirty="0">
              <a:solidFill>
                <a:srgbClr val="0A508C"/>
              </a:solidFill>
            </a:endParaRPr>
          </a:p>
          <a:p>
            <a:pPr marL="0" lvl="0" indent="0">
              <a:buNone/>
              <a:defRPr/>
            </a:pPr>
            <a:r>
              <a:rPr lang="en-US" sz="2400" dirty="0"/>
              <a:t>     </a:t>
            </a:r>
          </a:p>
          <a:p>
            <a:pPr marL="0" lvl="0" indent="0">
              <a:buNone/>
              <a:defRPr/>
            </a:pPr>
            <a:endParaRPr lang="en-US" sz="2400" dirty="0"/>
          </a:p>
          <a:p>
            <a:pPr marL="0" lvl="0" indent="0">
              <a:buNone/>
              <a:defRPr/>
            </a:pPr>
            <a:r>
              <a:rPr lang="en-US" sz="2600" dirty="0"/>
              <a:t>Outcome Measures:</a:t>
            </a:r>
          </a:p>
          <a:p>
            <a:pPr marL="346075" lvl="0" indent="0">
              <a:buNone/>
              <a:defRPr/>
            </a:pPr>
            <a:r>
              <a:rPr lang="en-US" sz="2200" dirty="0"/>
              <a:t>Cortical Excitability- Motor Evoked Potentials</a:t>
            </a:r>
          </a:p>
          <a:p>
            <a:pPr marL="346075" lvl="0" indent="0">
              <a:buNone/>
              <a:defRPr/>
            </a:pPr>
            <a:r>
              <a:rPr lang="en-US" sz="2200" dirty="0"/>
              <a:t>Unimanual Function- Grasp and Release Test</a:t>
            </a:r>
          </a:p>
          <a:p>
            <a:pPr marL="346075" lvl="0" indent="0">
              <a:buNone/>
              <a:defRPr/>
            </a:pPr>
            <a:r>
              <a:rPr lang="en-US" sz="2200" dirty="0"/>
              <a:t>Bimanual Function- CAHAI_9</a:t>
            </a:r>
          </a:p>
          <a:p>
            <a:pPr marL="346075" lvl="0" indent="0">
              <a:buNone/>
              <a:defRPr/>
            </a:pPr>
            <a:r>
              <a:rPr lang="en-US" sz="2200" dirty="0"/>
              <a:t>Sensory Function- Sensation subtest of GRASSP  &amp; </a:t>
            </a:r>
          </a:p>
          <a:p>
            <a:pPr marL="346075" lvl="0" indent="0">
              <a:buNone/>
              <a:defRPr/>
            </a:pPr>
            <a:r>
              <a:rPr lang="en-US" sz="2200" dirty="0"/>
              <a:t>                                 revised Nottingham Sensory Assessment</a:t>
            </a:r>
          </a:p>
          <a:p>
            <a:pPr marL="346075" lvl="0" indent="0">
              <a:buNone/>
              <a:defRPr/>
            </a:pPr>
            <a:r>
              <a:rPr lang="en-US" sz="2200" dirty="0"/>
              <a:t>Strength- Pinch and Grasp strength </a:t>
            </a:r>
          </a:p>
          <a:p>
            <a:pPr lvl="0">
              <a:defRPr/>
            </a:pPr>
            <a:endParaRPr lang="en-US" sz="2400" dirty="0"/>
          </a:p>
          <a:p>
            <a:pPr lvl="0">
              <a:defRPr/>
            </a:pPr>
            <a:endParaRPr lang="en-US" sz="2400" dirty="0"/>
          </a:p>
        </p:txBody>
      </p:sp>
      <p:pic>
        <p:nvPicPr>
          <p:cNvPr id="4" name="Picture 1">
            <a:extLst>
              <a:ext uri="{FF2B5EF4-FFF2-40B4-BE49-F238E27FC236}">
                <a16:creationId xmlns:a16="http://schemas.microsoft.com/office/drawing/2014/main" id="{24C1C90C-A830-4DF8-8393-C72E501952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7182" r="-1207" b="10703"/>
          <a:stretch/>
        </p:blipFill>
        <p:spPr bwMode="auto">
          <a:xfrm>
            <a:off x="2182293" y="1300566"/>
            <a:ext cx="4779415" cy="1917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1396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txBox="1">
            <a:spLocks/>
          </p:cNvSpPr>
          <p:nvPr/>
        </p:nvSpPr>
        <p:spPr>
          <a:xfrm>
            <a:off x="306387" y="106514"/>
            <a:ext cx="8531225" cy="1142999"/>
          </a:xfrm>
          <a:prstGeom prst="rect">
            <a:avLst/>
          </a:prstGeom>
        </p:spPr>
        <p:txBody>
          <a:bodyPr anchor="t"/>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a:solidFill>
                  <a:srgbClr val="000000"/>
                </a:solidFill>
                <a:latin typeface="+mn-lt"/>
              </a:rPr>
              <a:t>Enhancing Corticospinal Activation for Improved Walking Function</a:t>
            </a:r>
          </a:p>
        </p:txBody>
      </p:sp>
      <p:sp>
        <p:nvSpPr>
          <p:cNvPr id="5" name="AutoShape 2" descr="Image result for spasticit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Content Placeholder 2"/>
          <p:cNvSpPr txBox="1">
            <a:spLocks/>
          </p:cNvSpPr>
          <p:nvPr/>
        </p:nvSpPr>
        <p:spPr>
          <a:xfrm>
            <a:off x="381959" y="1804005"/>
            <a:ext cx="4639420" cy="2504638"/>
          </a:xfrm>
          <a:prstGeom prst="rect">
            <a:avLst/>
          </a:prstGeom>
        </p:spPr>
        <p:txBody>
          <a:bodyPr vert="horz" lIns="91440" tIns="45720" rIns="91440" bIns="45720" rtlCol="0" anchor="t">
            <a:noAutofit/>
          </a:bodyPr>
          <a:lstStyle/>
          <a:p>
            <a:pPr marL="342900" indent="-342900">
              <a:defRPr/>
            </a:pPr>
            <a:r>
              <a:rPr lang="en-US" sz="3000" dirty="0">
                <a:solidFill>
                  <a:srgbClr val="000000"/>
                </a:solidFill>
              </a:rPr>
              <a:t>Purpose:</a:t>
            </a:r>
          </a:p>
          <a:p>
            <a:pPr marL="342900" indent="-342900">
              <a:buFont typeface="Wingdings" charset="2"/>
              <a:buChar char="Ø"/>
              <a:defRPr/>
            </a:pPr>
            <a:r>
              <a:rPr lang="en-US" sz="2400" dirty="0">
                <a:solidFill>
                  <a:srgbClr val="000000"/>
                </a:solidFill>
              </a:rPr>
              <a:t>Determine if </a:t>
            </a:r>
            <a:r>
              <a:rPr lang="en-US" sz="2400" kern="0" dirty="0">
                <a:solidFill>
                  <a:srgbClr val="000000"/>
                </a:solidFill>
                <a:cs typeface="Times New Roman" panose="02020603050405020304" pitchFamily="18" charset="0"/>
              </a:rPr>
              <a:t>moderate-intensity, circuit training can improve walking-related outcomes</a:t>
            </a:r>
          </a:p>
          <a:p>
            <a:pPr marL="342900" indent="-342900">
              <a:buFont typeface="Wingdings" charset="2"/>
              <a:buChar char="Ø"/>
              <a:defRPr/>
            </a:pPr>
            <a:r>
              <a:rPr lang="en-US" sz="2400" kern="0" dirty="0">
                <a:solidFill>
                  <a:srgbClr val="000000"/>
                </a:solidFill>
                <a:cs typeface="Times New Roman" panose="02020603050405020304" pitchFamily="18" charset="0"/>
              </a:rPr>
              <a:t>Determine if the addition of non-invasive brain stimulation will result in greater improvements in function compared to circuit training alone</a:t>
            </a:r>
            <a:endParaRPr lang="en-US" sz="2400" dirty="0">
              <a:solidFill>
                <a:srgbClr val="000000"/>
              </a:solidFill>
            </a:endParaRPr>
          </a:p>
        </p:txBody>
      </p:sp>
      <p:grpSp>
        <p:nvGrpSpPr>
          <p:cNvPr id="2" name="Group 1">
            <a:extLst>
              <a:ext uri="{FF2B5EF4-FFF2-40B4-BE49-F238E27FC236}">
                <a16:creationId xmlns:a16="http://schemas.microsoft.com/office/drawing/2014/main" id="{9CCF4198-9557-4E0D-87C7-D17FF3C0E420}"/>
              </a:ext>
            </a:extLst>
          </p:cNvPr>
          <p:cNvGrpSpPr/>
          <p:nvPr/>
        </p:nvGrpSpPr>
        <p:grpSpPr>
          <a:xfrm>
            <a:off x="5329569" y="1668094"/>
            <a:ext cx="3280831" cy="916494"/>
            <a:chOff x="5451619" y="1300516"/>
            <a:chExt cx="3280831" cy="916494"/>
          </a:xfrm>
        </p:grpSpPr>
        <p:pic>
          <p:nvPicPr>
            <p:cNvPr id="7" name="Picture 6">
              <a:extLst>
                <a:ext uri="{FF2B5EF4-FFF2-40B4-BE49-F238E27FC236}">
                  <a16:creationId xmlns:a16="http://schemas.microsoft.com/office/drawing/2014/main" id="{92221DFD-E218-4526-A10F-BC4B598F3E74}"/>
                </a:ext>
              </a:extLst>
            </p:cNvPr>
            <p:cNvPicPr>
              <a:picLocks noChangeAspect="1"/>
            </p:cNvPicPr>
            <p:nvPr/>
          </p:nvPicPr>
          <p:blipFill>
            <a:blip r:embed="rId3">
              <a:alphaModFix/>
            </a:blip>
            <a:srcRect l="23951" t="11882" r="20564" b="75753"/>
            <a:stretch>
              <a:fillRect/>
            </a:stretch>
          </p:blipFill>
          <p:spPr>
            <a:xfrm>
              <a:off x="5451619" y="1598499"/>
              <a:ext cx="3280831" cy="337883"/>
            </a:xfrm>
            <a:prstGeom prst="rect">
              <a:avLst/>
            </a:prstGeom>
          </p:spPr>
        </p:pic>
        <p:sp>
          <p:nvSpPr>
            <p:cNvPr id="9" name="Rectangle 8">
              <a:extLst>
                <a:ext uri="{FF2B5EF4-FFF2-40B4-BE49-F238E27FC236}">
                  <a16:creationId xmlns:a16="http://schemas.microsoft.com/office/drawing/2014/main" id="{F2A7D5EA-612F-4DCC-8310-9414CF49B304}"/>
                </a:ext>
              </a:extLst>
            </p:cNvPr>
            <p:cNvSpPr/>
            <p:nvPr/>
          </p:nvSpPr>
          <p:spPr>
            <a:xfrm>
              <a:off x="6771292" y="1300516"/>
              <a:ext cx="641484" cy="369332"/>
            </a:xfrm>
            <a:prstGeom prst="rect">
              <a:avLst/>
            </a:prstGeom>
          </p:spPr>
          <p:txBody>
            <a:bodyPr wrap="none">
              <a:spAutoFit/>
            </a:bodyPr>
            <a:lstStyle/>
            <a:p>
              <a:pPr algn="ctr"/>
              <a:r>
                <a:rPr lang="en-US" b="1" dirty="0" err="1"/>
                <a:t>tDCS</a:t>
              </a:r>
              <a:endParaRPr lang="en-US" b="1" dirty="0"/>
            </a:p>
          </p:txBody>
        </p:sp>
        <p:sp>
          <p:nvSpPr>
            <p:cNvPr id="10" name="Rectangle 9">
              <a:extLst>
                <a:ext uri="{FF2B5EF4-FFF2-40B4-BE49-F238E27FC236}">
                  <a16:creationId xmlns:a16="http://schemas.microsoft.com/office/drawing/2014/main" id="{020C084A-2E80-49FD-94CC-855F79CC0217}"/>
                </a:ext>
              </a:extLst>
            </p:cNvPr>
            <p:cNvSpPr/>
            <p:nvPr/>
          </p:nvSpPr>
          <p:spPr>
            <a:xfrm>
              <a:off x="5826760" y="1847678"/>
              <a:ext cx="2530548" cy="369332"/>
            </a:xfrm>
            <a:prstGeom prst="rect">
              <a:avLst/>
            </a:prstGeom>
          </p:spPr>
          <p:txBody>
            <a:bodyPr wrap="none">
              <a:spAutoFit/>
            </a:bodyPr>
            <a:lstStyle/>
            <a:p>
              <a:pPr algn="ctr"/>
              <a:r>
                <a:rPr lang="en-US" dirty="0" err="1"/>
                <a:t>monophasic</a:t>
              </a:r>
              <a:r>
                <a:rPr lang="en-US" dirty="0"/>
                <a:t>, </a:t>
              </a:r>
              <a:r>
                <a:rPr lang="en-US" b="1" i="1" u="sng" dirty="0"/>
                <a:t>continuous</a:t>
              </a:r>
            </a:p>
          </p:txBody>
        </p:sp>
      </p:grpSp>
      <p:grpSp>
        <p:nvGrpSpPr>
          <p:cNvPr id="11" name="Group 10">
            <a:extLst>
              <a:ext uri="{FF2B5EF4-FFF2-40B4-BE49-F238E27FC236}">
                <a16:creationId xmlns:a16="http://schemas.microsoft.com/office/drawing/2014/main" id="{A7F6B276-DBB3-4CDC-8C00-55F2B01675BD}"/>
              </a:ext>
            </a:extLst>
          </p:cNvPr>
          <p:cNvGrpSpPr/>
          <p:nvPr/>
        </p:nvGrpSpPr>
        <p:grpSpPr>
          <a:xfrm>
            <a:off x="5882957" y="2810705"/>
            <a:ext cx="2174054" cy="2890765"/>
            <a:chOff x="6299677" y="2164049"/>
            <a:chExt cx="2774016" cy="3959981"/>
          </a:xfrm>
        </p:grpSpPr>
        <p:grpSp>
          <p:nvGrpSpPr>
            <p:cNvPr id="12" name="Group 11">
              <a:extLst>
                <a:ext uri="{FF2B5EF4-FFF2-40B4-BE49-F238E27FC236}">
                  <a16:creationId xmlns:a16="http://schemas.microsoft.com/office/drawing/2014/main" id="{7CA614CB-FD41-43A9-92D4-5D48D366B7BC}"/>
                </a:ext>
              </a:extLst>
            </p:cNvPr>
            <p:cNvGrpSpPr/>
            <p:nvPr/>
          </p:nvGrpSpPr>
          <p:grpSpPr>
            <a:xfrm>
              <a:off x="6299677" y="2164049"/>
              <a:ext cx="2774016" cy="3959981"/>
              <a:chOff x="5862949" y="2164049"/>
              <a:chExt cx="2774016" cy="3959981"/>
            </a:xfrm>
          </p:grpSpPr>
          <p:grpSp>
            <p:nvGrpSpPr>
              <p:cNvPr id="14" name="Group 13">
                <a:extLst>
                  <a:ext uri="{FF2B5EF4-FFF2-40B4-BE49-F238E27FC236}">
                    <a16:creationId xmlns:a16="http://schemas.microsoft.com/office/drawing/2014/main" id="{2B15028C-1799-4DBC-95FE-29FA3C649856}"/>
                  </a:ext>
                </a:extLst>
              </p:cNvPr>
              <p:cNvGrpSpPr>
                <a:grpSpLocks noChangeAspect="1"/>
              </p:cNvGrpSpPr>
              <p:nvPr/>
            </p:nvGrpSpPr>
            <p:grpSpPr>
              <a:xfrm>
                <a:off x="5862949" y="2164049"/>
                <a:ext cx="2774016" cy="3959981"/>
                <a:chOff x="480251" y="1380157"/>
                <a:chExt cx="3361947" cy="4827485"/>
              </a:xfrm>
            </p:grpSpPr>
            <p:pic>
              <p:nvPicPr>
                <p:cNvPr id="16" name="Picture 15">
                  <a:extLst>
                    <a:ext uri="{FF2B5EF4-FFF2-40B4-BE49-F238E27FC236}">
                      <a16:creationId xmlns:a16="http://schemas.microsoft.com/office/drawing/2014/main" id="{DF741663-A34D-44FB-92E8-EC924724AA06}"/>
                    </a:ext>
                  </a:extLst>
                </p:cNvPr>
                <p:cNvPicPr>
                  <a:picLocks noChangeAspect="1"/>
                </p:cNvPicPr>
                <p:nvPr/>
              </p:nvPicPr>
              <p:blipFill rotWithShape="1">
                <a:blip r:embed="rId4"/>
                <a:srcRect l="1452" t="4390" r="1287" b="2033"/>
                <a:stretch/>
              </p:blipFill>
              <p:spPr>
                <a:xfrm>
                  <a:off x="495526" y="1790333"/>
                  <a:ext cx="3346672" cy="3396976"/>
                </a:xfrm>
                <a:prstGeom prst="rect">
                  <a:avLst/>
                </a:prstGeom>
                <a:effectLst/>
              </p:spPr>
            </p:pic>
            <p:sp>
              <p:nvSpPr>
                <p:cNvPr id="17" name="Freeform 30">
                  <a:extLst>
                    <a:ext uri="{FF2B5EF4-FFF2-40B4-BE49-F238E27FC236}">
                      <a16:creationId xmlns:a16="http://schemas.microsoft.com/office/drawing/2014/main" id="{14D2AC00-2BF8-4C43-B068-CDDE14092BB5}"/>
                    </a:ext>
                  </a:extLst>
                </p:cNvPr>
                <p:cNvSpPr/>
                <p:nvPr/>
              </p:nvSpPr>
              <p:spPr>
                <a:xfrm rot="9493031">
                  <a:off x="2002473" y="5068531"/>
                  <a:ext cx="454949" cy="180069"/>
                </a:xfrm>
                <a:custGeom>
                  <a:avLst/>
                  <a:gdLst>
                    <a:gd name="connsiteX0" fmla="*/ 0 w 454949"/>
                    <a:gd name="connsiteY0" fmla="*/ 0 h 180068"/>
                    <a:gd name="connsiteX1" fmla="*/ 227474 w 454949"/>
                    <a:gd name="connsiteY1" fmla="*/ 56864 h 180068"/>
                    <a:gd name="connsiteX2" fmla="*/ 454949 w 454949"/>
                    <a:gd name="connsiteY2" fmla="*/ 180068 h 180068"/>
                  </a:gdLst>
                  <a:ahLst/>
                  <a:cxnLst>
                    <a:cxn ang="0">
                      <a:pos x="connsiteX0" y="connsiteY0"/>
                    </a:cxn>
                    <a:cxn ang="0">
                      <a:pos x="connsiteX1" y="connsiteY1"/>
                    </a:cxn>
                    <a:cxn ang="0">
                      <a:pos x="connsiteX2" y="connsiteY2"/>
                    </a:cxn>
                  </a:cxnLst>
                  <a:rect l="l" t="t" r="r" b="b"/>
                  <a:pathLst>
                    <a:path w="454949" h="180068">
                      <a:moveTo>
                        <a:pt x="0" y="0"/>
                      </a:moveTo>
                      <a:cubicBezTo>
                        <a:pt x="75824" y="13426"/>
                        <a:pt x="151649" y="26853"/>
                        <a:pt x="227474" y="56864"/>
                      </a:cubicBezTo>
                      <a:cubicBezTo>
                        <a:pt x="303299" y="86875"/>
                        <a:pt x="454949" y="180068"/>
                        <a:pt x="454949" y="180068"/>
                      </a:cubicBezTo>
                    </a:path>
                  </a:pathLst>
                </a:custGeom>
                <a:ln w="1270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Rectangle 17">
                  <a:extLst>
                    <a:ext uri="{FF2B5EF4-FFF2-40B4-BE49-F238E27FC236}">
                      <a16:creationId xmlns:a16="http://schemas.microsoft.com/office/drawing/2014/main" id="{F8D73A29-95FB-44E6-90B9-7FED6A96C1E7}"/>
                    </a:ext>
                  </a:extLst>
                </p:cNvPr>
                <p:cNvSpPr/>
                <p:nvPr/>
              </p:nvSpPr>
              <p:spPr>
                <a:xfrm>
                  <a:off x="1972489" y="3403319"/>
                  <a:ext cx="457200" cy="365760"/>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B9912F1-4D9A-4434-8365-5AAFF0409A50}"/>
                    </a:ext>
                  </a:extLst>
                </p:cNvPr>
                <p:cNvSpPr/>
                <p:nvPr/>
              </p:nvSpPr>
              <p:spPr>
                <a:xfrm flipH="1">
                  <a:off x="480251" y="1630981"/>
                  <a:ext cx="81342" cy="36301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D450357-B4A5-438C-84CB-2A631CC7DC59}"/>
                    </a:ext>
                  </a:extLst>
                </p:cNvPr>
                <p:cNvSpPr txBox="1">
                  <a:spLocks noChangeArrowheads="1"/>
                </p:cNvSpPr>
                <p:nvPr/>
              </p:nvSpPr>
              <p:spPr bwMode="auto">
                <a:xfrm>
                  <a:off x="1600450" y="5757401"/>
                  <a:ext cx="1715137" cy="450241"/>
                </a:xfrm>
                <a:prstGeom prst="rect">
                  <a:avLst/>
                </a:prstGeom>
                <a:noFill/>
                <a:ln w="38100">
                  <a:noFill/>
                  <a:miter lim="800000"/>
                  <a:headEnd/>
                  <a:tailEnd/>
                </a:ln>
                <a:effectLst/>
              </p:spPr>
              <p:txBody>
                <a:bodyPr wrap="square" anchor="ctr">
                  <a:prstTxWarp prst="textNoShape">
                    <a:avLst/>
                  </a:prstTxWarp>
                  <a:spAutoFit/>
                </a:bodyPr>
                <a:lstStyle/>
                <a:p>
                  <a:pPr algn="ctr"/>
                  <a:r>
                    <a:rPr lang="en-US" b="1" dirty="0">
                      <a:latin typeface="+mj-lt"/>
                    </a:rPr>
                    <a:t>CATHODE</a:t>
                  </a:r>
                </a:p>
              </p:txBody>
            </p:sp>
            <p:cxnSp>
              <p:nvCxnSpPr>
                <p:cNvPr id="22" name="Straight Arrow Connector 21">
                  <a:extLst>
                    <a:ext uri="{FF2B5EF4-FFF2-40B4-BE49-F238E27FC236}">
                      <a16:creationId xmlns:a16="http://schemas.microsoft.com/office/drawing/2014/main" id="{3E5F29F0-F7B2-4262-96C1-CE31452BB736}"/>
                    </a:ext>
                  </a:extLst>
                </p:cNvPr>
                <p:cNvCxnSpPr/>
                <p:nvPr/>
              </p:nvCxnSpPr>
              <p:spPr>
                <a:xfrm flipH="1" flipV="1">
                  <a:off x="2254734" y="5322588"/>
                  <a:ext cx="204346" cy="458033"/>
                </a:xfrm>
                <a:prstGeom prst="straightConnector1">
                  <a:avLst/>
                </a:prstGeom>
                <a:ln w="50800" cap="rnd">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DF0C6983-1F58-458E-AC80-236D59C90032}"/>
                    </a:ext>
                  </a:extLst>
                </p:cNvPr>
                <p:cNvSpPr txBox="1">
                  <a:spLocks noChangeArrowheads="1"/>
                </p:cNvSpPr>
                <p:nvPr/>
              </p:nvSpPr>
              <p:spPr bwMode="auto">
                <a:xfrm>
                  <a:off x="753176" y="1380157"/>
                  <a:ext cx="1569348" cy="450241"/>
                </a:xfrm>
                <a:prstGeom prst="rect">
                  <a:avLst/>
                </a:prstGeom>
                <a:noFill/>
                <a:ln w="38100">
                  <a:noFill/>
                  <a:miter lim="800000"/>
                  <a:headEnd/>
                  <a:tailEnd/>
                </a:ln>
                <a:effectLst/>
              </p:spPr>
              <p:txBody>
                <a:bodyPr wrap="square" anchor="ctr">
                  <a:prstTxWarp prst="textNoShape">
                    <a:avLst/>
                  </a:prstTxWarp>
                  <a:spAutoFit/>
                </a:bodyPr>
                <a:lstStyle/>
                <a:p>
                  <a:pPr algn="ctr"/>
                  <a:r>
                    <a:rPr lang="en-US" b="1" dirty="0">
                      <a:solidFill>
                        <a:srgbClr val="FF0000"/>
                      </a:solidFill>
                    </a:rPr>
                    <a:t>ANODE</a:t>
                  </a:r>
                </a:p>
              </p:txBody>
            </p:sp>
          </p:grpSp>
          <p:cxnSp>
            <p:nvCxnSpPr>
              <p:cNvPr id="15" name="Straight Arrow Connector 14">
                <a:extLst>
                  <a:ext uri="{FF2B5EF4-FFF2-40B4-BE49-F238E27FC236}">
                    <a16:creationId xmlns:a16="http://schemas.microsoft.com/office/drawing/2014/main" id="{4FB2FF74-E184-440A-B3A9-1F63BF1ABB71}"/>
                  </a:ext>
                </a:extLst>
              </p:cNvPr>
              <p:cNvCxnSpPr/>
              <p:nvPr/>
            </p:nvCxnSpPr>
            <p:spPr>
              <a:xfrm>
                <a:off x="6716547" y="2500516"/>
                <a:ext cx="566303" cy="1214234"/>
              </a:xfrm>
              <a:prstGeom prst="straightConnector1">
                <a:avLst/>
              </a:prstGeom>
              <a:ln w="50800" cap="rnd">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3" name="Rectangle 12">
              <a:extLst>
                <a:ext uri="{FF2B5EF4-FFF2-40B4-BE49-F238E27FC236}">
                  <a16:creationId xmlns:a16="http://schemas.microsoft.com/office/drawing/2014/main" id="{5A0A8F03-B8D4-4FD7-B8CB-23464025A2B6}"/>
                </a:ext>
              </a:extLst>
            </p:cNvPr>
            <p:cNvSpPr/>
            <p:nvPr/>
          </p:nvSpPr>
          <p:spPr>
            <a:xfrm>
              <a:off x="8966200" y="2897572"/>
              <a:ext cx="107491" cy="16858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622856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spasticit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Content Placeholder 2"/>
          <p:cNvSpPr txBox="1">
            <a:spLocks/>
          </p:cNvSpPr>
          <p:nvPr/>
        </p:nvSpPr>
        <p:spPr>
          <a:xfrm>
            <a:off x="225107" y="1287462"/>
            <a:ext cx="5169853" cy="4733614"/>
          </a:xfrm>
          <a:prstGeom prst="rect">
            <a:avLst/>
          </a:prstGeom>
        </p:spPr>
        <p:txBody>
          <a:bodyPr vert="horz" lIns="91440" tIns="45720" rIns="91440" bIns="45720" rtlCol="0" anchor="ctr">
            <a:noAutofit/>
          </a:bodyPr>
          <a:lstStyle/>
          <a:p>
            <a:pPr marL="342900" indent="-342900">
              <a:defRPr/>
            </a:pPr>
            <a:r>
              <a:rPr lang="en-US" sz="3000" dirty="0">
                <a:solidFill>
                  <a:srgbClr val="000000"/>
                </a:solidFill>
              </a:rPr>
              <a:t>Design:</a:t>
            </a:r>
          </a:p>
          <a:p>
            <a:pPr marL="342900" lvl="1" indent="-342900">
              <a:buFont typeface="Wingdings" charset="2"/>
              <a:buChar char="Ø"/>
              <a:defRPr/>
            </a:pPr>
            <a:r>
              <a:rPr lang="en-US" sz="2500" dirty="0">
                <a:solidFill>
                  <a:srgbClr val="000000"/>
                </a:solidFill>
              </a:rPr>
              <a:t>Randomized controlled trial</a:t>
            </a:r>
          </a:p>
          <a:p>
            <a:pPr marL="342900" lvl="1" indent="-342900">
              <a:buFont typeface="Wingdings" charset="2"/>
              <a:buChar char="Ø"/>
              <a:defRPr/>
            </a:pPr>
            <a:r>
              <a:rPr lang="en-US" sz="2500" dirty="0">
                <a:solidFill>
                  <a:srgbClr val="000000"/>
                </a:solidFill>
              </a:rPr>
              <a:t>Each participant is randomly assigned to one of two groups: </a:t>
            </a:r>
            <a:r>
              <a:rPr lang="en-US" sz="2500" dirty="0" err="1">
                <a:solidFill>
                  <a:srgbClr val="000000"/>
                </a:solidFill>
              </a:rPr>
              <a:t>tDCS</a:t>
            </a:r>
            <a:r>
              <a:rPr lang="en-US" sz="2500" dirty="0">
                <a:solidFill>
                  <a:srgbClr val="000000"/>
                </a:solidFill>
              </a:rPr>
              <a:t> + training OR sham </a:t>
            </a:r>
            <a:r>
              <a:rPr lang="en-US" sz="2500" dirty="0" err="1">
                <a:solidFill>
                  <a:srgbClr val="000000"/>
                </a:solidFill>
              </a:rPr>
              <a:t>tDCS</a:t>
            </a:r>
            <a:r>
              <a:rPr lang="en-US" sz="2500" dirty="0">
                <a:solidFill>
                  <a:srgbClr val="000000"/>
                </a:solidFill>
              </a:rPr>
              <a:t> + training</a:t>
            </a:r>
          </a:p>
          <a:p>
            <a:pPr marL="342900" lvl="1" indent="-342900">
              <a:defRPr/>
            </a:pPr>
            <a:endParaRPr lang="en-US" sz="1000" dirty="0">
              <a:solidFill>
                <a:srgbClr val="000000"/>
              </a:solidFill>
            </a:endParaRPr>
          </a:p>
          <a:p>
            <a:pPr marL="342900" indent="-342900">
              <a:defRPr/>
            </a:pPr>
            <a:r>
              <a:rPr lang="en-US" sz="3000" dirty="0">
                <a:solidFill>
                  <a:srgbClr val="000000"/>
                </a:solidFill>
              </a:rPr>
              <a:t>Outcome Measures:</a:t>
            </a:r>
          </a:p>
          <a:p>
            <a:pPr marL="342900" indent="-342900">
              <a:buFont typeface="Wingdings" charset="2"/>
              <a:buChar char="Ø"/>
              <a:defRPr/>
            </a:pPr>
            <a:r>
              <a:rPr lang="en-US" sz="2500" dirty="0">
                <a:solidFill>
                  <a:srgbClr val="000000"/>
                </a:solidFill>
              </a:rPr>
              <a:t>Walking Function</a:t>
            </a:r>
          </a:p>
          <a:p>
            <a:pPr marL="342900" indent="-342900">
              <a:buFont typeface="Wingdings" charset="2"/>
              <a:buChar char="Ø"/>
              <a:defRPr/>
            </a:pPr>
            <a:r>
              <a:rPr lang="en-US" sz="2500" dirty="0">
                <a:solidFill>
                  <a:srgbClr val="000000"/>
                </a:solidFill>
              </a:rPr>
              <a:t>LE strength</a:t>
            </a:r>
          </a:p>
          <a:p>
            <a:pPr marL="342900" indent="-342900">
              <a:buFont typeface="Wingdings" charset="2"/>
              <a:buChar char="Ø"/>
              <a:defRPr/>
            </a:pPr>
            <a:r>
              <a:rPr lang="en-US" sz="2500" dirty="0">
                <a:solidFill>
                  <a:srgbClr val="000000"/>
                </a:solidFill>
              </a:rPr>
              <a:t>Balance</a:t>
            </a:r>
          </a:p>
          <a:p>
            <a:pPr marL="342900" indent="-342900">
              <a:buFont typeface="Wingdings" charset="2"/>
              <a:buChar char="Ø"/>
              <a:defRPr/>
            </a:pPr>
            <a:r>
              <a:rPr lang="en-US" sz="2500" dirty="0">
                <a:solidFill>
                  <a:srgbClr val="000000"/>
                </a:solidFill>
              </a:rPr>
              <a:t>Spasticity </a:t>
            </a:r>
          </a:p>
          <a:p>
            <a:pPr marL="342900" indent="-342900">
              <a:buFont typeface="Wingdings" charset="2"/>
              <a:buChar char="Ø"/>
              <a:defRPr/>
            </a:pPr>
            <a:r>
              <a:rPr lang="en-US" sz="2500" dirty="0">
                <a:solidFill>
                  <a:srgbClr val="000000"/>
                </a:solidFill>
              </a:rPr>
              <a:t>Functional Strength </a:t>
            </a:r>
          </a:p>
        </p:txBody>
      </p:sp>
      <p:sp>
        <p:nvSpPr>
          <p:cNvPr id="6" name="Title 3"/>
          <p:cNvSpPr txBox="1">
            <a:spLocks/>
          </p:cNvSpPr>
          <p:nvPr/>
        </p:nvSpPr>
        <p:spPr>
          <a:xfrm>
            <a:off x="306387" y="0"/>
            <a:ext cx="8531225" cy="1142999"/>
          </a:xfrm>
          <a:prstGeom prst="rect">
            <a:avLst/>
          </a:prstGeom>
        </p:spPr>
        <p:txBody>
          <a:bodyPr anchor="t"/>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a:solidFill>
                  <a:srgbClr val="000000"/>
                </a:solidFill>
                <a:latin typeface="+mn-lt"/>
              </a:rPr>
              <a:t>Enhancing Corticospinal Activation for Improved Walking Function</a:t>
            </a:r>
          </a:p>
        </p:txBody>
      </p:sp>
      <p:grpSp>
        <p:nvGrpSpPr>
          <p:cNvPr id="11" name="Group 10">
            <a:extLst>
              <a:ext uri="{FF2B5EF4-FFF2-40B4-BE49-F238E27FC236}">
                <a16:creationId xmlns:a16="http://schemas.microsoft.com/office/drawing/2014/main" id="{E31C8544-A304-4C5B-9628-EBC6181BC2D8}"/>
              </a:ext>
            </a:extLst>
          </p:cNvPr>
          <p:cNvGrpSpPr/>
          <p:nvPr/>
        </p:nvGrpSpPr>
        <p:grpSpPr>
          <a:xfrm>
            <a:off x="5286886" y="1395724"/>
            <a:ext cx="3857114" cy="4625352"/>
            <a:chOff x="5286886" y="1554480"/>
            <a:chExt cx="3857114" cy="4625352"/>
          </a:xfrm>
        </p:grpSpPr>
        <p:grpSp>
          <p:nvGrpSpPr>
            <p:cNvPr id="3" name="Group 2">
              <a:extLst>
                <a:ext uri="{FF2B5EF4-FFF2-40B4-BE49-F238E27FC236}">
                  <a16:creationId xmlns:a16="http://schemas.microsoft.com/office/drawing/2014/main" id="{C964FC9D-9E69-435F-9868-B35131D99266}"/>
                </a:ext>
              </a:extLst>
            </p:cNvPr>
            <p:cNvGrpSpPr/>
            <p:nvPr/>
          </p:nvGrpSpPr>
          <p:grpSpPr>
            <a:xfrm>
              <a:off x="5394960" y="1912800"/>
              <a:ext cx="3532892" cy="3675338"/>
              <a:chOff x="5394960" y="1506400"/>
              <a:chExt cx="3532892" cy="3675338"/>
            </a:xfrm>
          </p:grpSpPr>
          <p:pic>
            <p:nvPicPr>
              <p:cNvPr id="7" name="Picture 6">
                <a:extLst>
                  <a:ext uri="{FF2B5EF4-FFF2-40B4-BE49-F238E27FC236}">
                    <a16:creationId xmlns:a16="http://schemas.microsoft.com/office/drawing/2014/main" id="{9CDEBE64-58FC-4375-A273-78984C42F6C7}"/>
                  </a:ext>
                </a:extLst>
              </p:cNvPr>
              <p:cNvPicPr>
                <a:picLocks noChangeAspect="1"/>
              </p:cNvPicPr>
              <p:nvPr/>
            </p:nvPicPr>
            <p:blipFill rotWithShape="1">
              <a:blip r:embed="rId3"/>
              <a:srcRect r="47846" b="23065"/>
              <a:stretch/>
            </p:blipFill>
            <p:spPr>
              <a:xfrm>
                <a:off x="5394960" y="1506400"/>
                <a:ext cx="3532892" cy="1795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BBA6F02D-5892-494B-8DBC-FD520C0BF3C1}"/>
                  </a:ext>
                </a:extLst>
              </p:cNvPr>
              <p:cNvPicPr>
                <a:picLocks noChangeAspect="1"/>
              </p:cNvPicPr>
              <p:nvPr/>
            </p:nvPicPr>
            <p:blipFill rotWithShape="1">
              <a:blip r:embed="rId3"/>
              <a:srcRect l="51959" b="23224"/>
              <a:stretch/>
            </p:blipFill>
            <p:spPr>
              <a:xfrm>
                <a:off x="5394960" y="3302000"/>
                <a:ext cx="3532892" cy="18797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sp>
          <p:nvSpPr>
            <p:cNvPr id="4" name="TextBox 3">
              <a:extLst>
                <a:ext uri="{FF2B5EF4-FFF2-40B4-BE49-F238E27FC236}">
                  <a16:creationId xmlns:a16="http://schemas.microsoft.com/office/drawing/2014/main" id="{D7928DD7-5C16-43B4-994E-CDF165FAB334}"/>
                </a:ext>
              </a:extLst>
            </p:cNvPr>
            <p:cNvSpPr txBox="1"/>
            <p:nvPr/>
          </p:nvSpPr>
          <p:spPr>
            <a:xfrm>
              <a:off x="5286886" y="5595057"/>
              <a:ext cx="3857114" cy="584775"/>
            </a:xfrm>
            <a:prstGeom prst="rect">
              <a:avLst/>
            </a:prstGeom>
            <a:noFill/>
          </p:spPr>
          <p:txBody>
            <a:bodyPr wrap="square" rtlCol="0">
              <a:spAutoFit/>
            </a:bodyPr>
            <a:lstStyle/>
            <a:p>
              <a:pPr algn="ctr"/>
              <a:r>
                <a:rPr lang="en-US" sz="1600" b="1" i="1" dirty="0"/>
                <a:t>Note: </a:t>
              </a:r>
              <a:r>
                <a:rPr lang="en-US" sz="1600" i="1" dirty="0"/>
                <a:t>Task modification and balance support provided as needed</a:t>
              </a:r>
            </a:p>
          </p:txBody>
        </p:sp>
        <p:sp>
          <p:nvSpPr>
            <p:cNvPr id="10" name="TextBox 9">
              <a:extLst>
                <a:ext uri="{FF2B5EF4-FFF2-40B4-BE49-F238E27FC236}">
                  <a16:creationId xmlns:a16="http://schemas.microsoft.com/office/drawing/2014/main" id="{70D24BEB-267E-4105-A76B-B96BE012EF5E}"/>
                </a:ext>
              </a:extLst>
            </p:cNvPr>
            <p:cNvSpPr txBox="1"/>
            <p:nvPr/>
          </p:nvSpPr>
          <p:spPr>
            <a:xfrm>
              <a:off x="5506720" y="1554480"/>
              <a:ext cx="3330892" cy="338554"/>
            </a:xfrm>
            <a:prstGeom prst="rect">
              <a:avLst/>
            </a:prstGeom>
            <a:noFill/>
          </p:spPr>
          <p:txBody>
            <a:bodyPr wrap="square" rtlCol="0">
              <a:spAutoFit/>
            </a:bodyPr>
            <a:lstStyle/>
            <a:p>
              <a:pPr algn="ctr"/>
              <a:r>
                <a:rPr lang="en-US" sz="1600" b="1" dirty="0"/>
                <a:t>CIRCUIT TRAINING</a:t>
              </a:r>
            </a:p>
          </p:txBody>
        </p:sp>
      </p:grpSp>
    </p:spTree>
    <p:extLst>
      <p:ext uri="{BB962C8B-B14F-4D97-AF65-F5344CB8AC3E}">
        <p14:creationId xmlns:p14="http://schemas.microsoft.com/office/powerpoint/2010/main" val="18068478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txBox="1">
            <a:spLocks/>
          </p:cNvSpPr>
          <p:nvPr/>
        </p:nvSpPr>
        <p:spPr>
          <a:xfrm>
            <a:off x="309482" y="-16129"/>
            <a:ext cx="8531225" cy="1142999"/>
          </a:xfrm>
          <a:prstGeom prst="rect">
            <a:avLst/>
          </a:prstGeom>
        </p:spPr>
        <p:txBody>
          <a:bodyPr anchor="t"/>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a:solidFill>
                  <a:srgbClr val="000000"/>
                </a:solidFill>
                <a:latin typeface="+mn-lt"/>
              </a:rPr>
              <a:t>Acknowledgements</a:t>
            </a:r>
          </a:p>
        </p:txBody>
      </p:sp>
      <p:sp>
        <p:nvSpPr>
          <p:cNvPr id="5" name="AutoShape 2" descr="Image result for spasticit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Content Placeholder 4"/>
          <p:cNvSpPr txBox="1">
            <a:spLocks/>
          </p:cNvSpPr>
          <p:nvPr/>
        </p:nvSpPr>
        <p:spPr>
          <a:xfrm>
            <a:off x="457200" y="1202813"/>
            <a:ext cx="8229600" cy="2502912"/>
          </a:xfrm>
          <a:prstGeom prst="rect">
            <a:avLst/>
          </a:prstGeom>
        </p:spPr>
        <p:txBody>
          <a:bodyPr lIns="0" tIns="0" rIns="0" bIns="0" numCol="2" anchor="t"/>
          <a:lstStyle/>
          <a:p>
            <a:pPr marL="342900" marR="0" lvl="0" indent="-342900" algn="ctr" defTabSz="457200" rtl="0" eaLnBrk="1" fontAlgn="auto" latinLnBrk="0" hangingPunct="1">
              <a:lnSpc>
                <a:spcPts val="2400"/>
              </a:lnSpc>
              <a:spcBef>
                <a:spcPct val="20000"/>
              </a:spcBef>
              <a:spcAft>
                <a:spcPts val="0"/>
              </a:spcAft>
              <a:buClrTx/>
              <a:buSzTx/>
              <a:buFont typeface="Arial"/>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Allison McIntyre, MOT, OT/L, CCRP</a:t>
            </a:r>
          </a:p>
          <a:p>
            <a:pPr marL="342900" marR="0" lvl="0" indent="-342900" algn="ctr" defTabSz="457200" rtl="0" eaLnBrk="1" fontAlgn="auto" latinLnBrk="0" hangingPunct="1">
              <a:lnSpc>
                <a:spcPts val="2400"/>
              </a:lnSpc>
              <a:spcBef>
                <a:spcPct val="20000"/>
              </a:spcBef>
              <a:spcAft>
                <a:spcPts val="0"/>
              </a:spcAft>
              <a:buClrTx/>
              <a:buSzTx/>
              <a:buFont typeface="Arial"/>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Barry McKay, BS</a:t>
            </a:r>
          </a:p>
          <a:p>
            <a:pPr marL="342900" marR="0" lvl="0" indent="-342900" algn="ctr" defTabSz="457200" rtl="0" eaLnBrk="1" fontAlgn="auto" latinLnBrk="0" hangingPunct="1">
              <a:lnSpc>
                <a:spcPts val="2400"/>
              </a:lnSpc>
              <a:spcBef>
                <a:spcPct val="20000"/>
              </a:spcBef>
              <a:spcAft>
                <a:spcPts val="0"/>
              </a:spcAft>
              <a:buClrTx/>
              <a:buSzTx/>
              <a:buFont typeface="Arial"/>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Beth </a:t>
            </a:r>
            <a:r>
              <a:rPr kumimoji="0" lang="en-US" sz="2000" b="0" i="0" u="none" strike="noStrike" kern="1200" cap="none" spc="0" normalizeH="0" baseline="0" noProof="0" dirty="0" err="1">
                <a:ln>
                  <a:noFill/>
                </a:ln>
                <a:solidFill>
                  <a:srgbClr val="000000"/>
                </a:solidFill>
                <a:effectLst/>
                <a:uLnTx/>
                <a:uFillTx/>
                <a:latin typeface="+mn-lt"/>
                <a:ea typeface="+mn-ea"/>
                <a:cs typeface="+mn-cs"/>
              </a:rPr>
              <a:t>Sasso</a:t>
            </a:r>
            <a:r>
              <a:rPr kumimoji="0" lang="en-US" sz="2000" b="0" i="0" u="none" strike="noStrike" kern="1200" cap="none" spc="0" normalizeH="0" baseline="0" noProof="0" dirty="0">
                <a:ln>
                  <a:noFill/>
                </a:ln>
                <a:solidFill>
                  <a:srgbClr val="000000"/>
                </a:solidFill>
                <a:effectLst/>
                <a:uLnTx/>
                <a:uFillTx/>
                <a:latin typeface="+mn-lt"/>
                <a:ea typeface="+mn-ea"/>
                <a:cs typeface="+mn-cs"/>
              </a:rPr>
              <a:t>, PT, DPT, NCS</a:t>
            </a:r>
          </a:p>
          <a:p>
            <a:pPr marL="342900" marR="0" lvl="0" indent="-342900" algn="ctr" defTabSz="457200" rtl="0" eaLnBrk="1" fontAlgn="auto" latinLnBrk="0" hangingPunct="1">
              <a:lnSpc>
                <a:spcPts val="2400"/>
              </a:lnSpc>
              <a:spcBef>
                <a:spcPct val="20000"/>
              </a:spcBef>
              <a:spcAft>
                <a:spcPts val="0"/>
              </a:spcAft>
              <a:buClrTx/>
              <a:buSzTx/>
              <a:buFont typeface="Arial"/>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Brandon Poe, MPA, CCRP</a:t>
            </a:r>
          </a:p>
          <a:p>
            <a:pPr marL="342900" marR="0" lvl="0" indent="-342900" algn="ctr" defTabSz="457200" rtl="0" eaLnBrk="1" fontAlgn="auto" latinLnBrk="0" hangingPunct="1">
              <a:lnSpc>
                <a:spcPts val="2400"/>
              </a:lnSpc>
              <a:spcBef>
                <a:spcPct val="20000"/>
              </a:spcBef>
              <a:spcAft>
                <a:spcPts val="0"/>
              </a:spcAft>
              <a:buClrTx/>
              <a:buSzTx/>
              <a:buFont typeface="Arial"/>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Cathy Furbish, PT</a:t>
            </a:r>
          </a:p>
          <a:p>
            <a:pPr marL="342900" marR="0" lvl="0" indent="-342900" algn="ctr" defTabSz="457200" rtl="0" eaLnBrk="1" fontAlgn="auto" latinLnBrk="0" hangingPunct="1">
              <a:lnSpc>
                <a:spcPts val="2400"/>
              </a:lnSpc>
              <a:spcBef>
                <a:spcPct val="20000"/>
              </a:spcBef>
              <a:spcAft>
                <a:spcPts val="0"/>
              </a:spcAft>
              <a:buClrTx/>
              <a:buSzTx/>
              <a:buFont typeface="Arial"/>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Cazmon Suri,</a:t>
            </a:r>
            <a:r>
              <a:rPr kumimoji="0" lang="en-US" sz="2000" b="0" i="0" u="none" strike="noStrike" kern="1200" cap="none" spc="0" normalizeH="0" noProof="0" dirty="0">
                <a:ln>
                  <a:noFill/>
                </a:ln>
                <a:solidFill>
                  <a:srgbClr val="000000"/>
                </a:solidFill>
                <a:effectLst/>
                <a:uLnTx/>
                <a:uFillTx/>
                <a:latin typeface="+mn-lt"/>
                <a:ea typeface="+mn-ea"/>
                <a:cs typeface="+mn-cs"/>
              </a:rPr>
              <a:t> MS</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p>
            <a:pPr marL="342900" marR="0" lvl="0" indent="-342900" algn="ctr" defTabSz="457200" rtl="0" eaLnBrk="1" fontAlgn="auto" latinLnBrk="0" hangingPunct="1">
              <a:lnSpc>
                <a:spcPts val="2400"/>
              </a:lnSpc>
              <a:spcBef>
                <a:spcPct val="20000"/>
              </a:spcBef>
              <a:spcAft>
                <a:spcPts val="0"/>
              </a:spcAft>
              <a:buClrTx/>
              <a:buSzTx/>
              <a:buFont typeface="Arial"/>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Evan Sandler, PT, DPT</a:t>
            </a:r>
          </a:p>
          <a:p>
            <a:pPr marL="342900" marR="0" lvl="0" indent="-342900" algn="ctr" defTabSz="457200" rtl="0" eaLnBrk="1" fontAlgn="auto" latinLnBrk="0" hangingPunct="1">
              <a:lnSpc>
                <a:spcPts val="2400"/>
              </a:lnSpc>
              <a:spcBef>
                <a:spcPct val="20000"/>
              </a:spcBef>
              <a:spcAft>
                <a:spcPts val="0"/>
              </a:spcAft>
              <a:buClrTx/>
              <a:buSzTx/>
              <a:buFont typeface="Arial"/>
              <a:buNone/>
              <a:tabLst/>
              <a:defRPr/>
            </a:pPr>
            <a:r>
              <a:rPr lang="en-US" sz="2000" dirty="0">
                <a:solidFill>
                  <a:srgbClr val="000000"/>
                </a:solidFill>
              </a:rPr>
              <a:t>Jasmine Hope, BS</a:t>
            </a:r>
          </a:p>
          <a:p>
            <a:pPr marL="342900" marR="0" lvl="0" indent="-342900" algn="ctr" defTabSz="457200" rtl="0" eaLnBrk="1" fontAlgn="auto" latinLnBrk="0" hangingPunct="1">
              <a:lnSpc>
                <a:spcPts val="2400"/>
              </a:lnSpc>
              <a:spcBef>
                <a:spcPct val="20000"/>
              </a:spcBef>
              <a:spcAft>
                <a:spcPts val="0"/>
              </a:spcAft>
              <a:buClrTx/>
              <a:buSzTx/>
              <a:buFont typeface="Arial"/>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Kyle Condon, PT, DPT</a:t>
            </a:r>
          </a:p>
          <a:p>
            <a:pPr marL="342900" indent="-342900" algn="ctr">
              <a:lnSpc>
                <a:spcPts val="2400"/>
              </a:lnSpc>
              <a:spcBef>
                <a:spcPct val="20000"/>
              </a:spcBef>
              <a:defRPr/>
            </a:pPr>
            <a:r>
              <a:rPr lang="en-US" sz="2000" dirty="0">
                <a:solidFill>
                  <a:srgbClr val="000000"/>
                </a:solidFill>
              </a:rPr>
              <a:t>Marissa Mirecki, MOT, OTR/L</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p>
            <a:pPr marL="342900" marR="0" lvl="0" indent="-342900" algn="ctr" defTabSz="457200" rtl="0" eaLnBrk="1" fontAlgn="auto" latinLnBrk="0" hangingPunct="1">
              <a:lnSpc>
                <a:spcPts val="2400"/>
              </a:lnSpc>
              <a:spcBef>
                <a:spcPct val="20000"/>
              </a:spcBef>
              <a:spcAft>
                <a:spcPts val="0"/>
              </a:spcAft>
              <a:buClrTx/>
              <a:buSzTx/>
              <a:buFont typeface="Arial"/>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Nick Evans, MHS, ACSM, CEP</a:t>
            </a:r>
          </a:p>
          <a:p>
            <a:pPr marL="342900" marR="0" lvl="0" indent="-342900" algn="ctr" defTabSz="457200" rtl="0" eaLnBrk="1" fontAlgn="auto" latinLnBrk="0" hangingPunct="1">
              <a:lnSpc>
                <a:spcPts val="2400"/>
              </a:lnSpc>
              <a:spcBef>
                <a:spcPct val="20000"/>
              </a:spcBef>
              <a:spcAft>
                <a:spcPts val="0"/>
              </a:spcAft>
              <a:buClrTx/>
              <a:buSzTx/>
              <a:buFont typeface="Arial"/>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Ryan </a:t>
            </a:r>
            <a:r>
              <a:rPr kumimoji="0" lang="en-US" sz="2000" b="0" i="0" u="none" strike="noStrike" kern="1200" cap="none" spc="0" normalizeH="0" baseline="0" noProof="0" dirty="0" err="1">
                <a:ln>
                  <a:noFill/>
                </a:ln>
                <a:solidFill>
                  <a:srgbClr val="000000"/>
                </a:solidFill>
                <a:effectLst/>
                <a:uLnTx/>
                <a:uFillTx/>
                <a:latin typeface="+mn-lt"/>
                <a:ea typeface="+mn-ea"/>
                <a:cs typeface="+mn-cs"/>
              </a:rPr>
              <a:t>Koter</a:t>
            </a:r>
            <a:r>
              <a:rPr kumimoji="0" lang="en-US" sz="2000" b="0" i="0" u="none" strike="noStrike" kern="1200" cap="none" spc="0" normalizeH="0" baseline="0" noProof="0" dirty="0">
                <a:ln>
                  <a:noFill/>
                </a:ln>
                <a:solidFill>
                  <a:srgbClr val="000000"/>
                </a:solidFill>
                <a:effectLst/>
                <a:uLnTx/>
                <a:uFillTx/>
                <a:latin typeface="+mn-lt"/>
                <a:ea typeface="+mn-ea"/>
                <a:cs typeface="+mn-cs"/>
              </a:rPr>
              <a:t>, PT, DPT</a:t>
            </a:r>
          </a:p>
          <a:p>
            <a:pPr marL="342900" marR="0" lvl="0" indent="-342900" algn="ctr" defTabSz="457200" rtl="0" eaLnBrk="1" fontAlgn="auto" latinLnBrk="0" hangingPunct="1">
              <a:lnSpc>
                <a:spcPts val="2400"/>
              </a:lnSpc>
              <a:spcBef>
                <a:spcPct val="20000"/>
              </a:spcBef>
              <a:spcAft>
                <a:spcPts val="0"/>
              </a:spcAft>
              <a:buClrTx/>
              <a:buSzTx/>
              <a:buFont typeface="Arial"/>
              <a:buNone/>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Sarah Callahan, MOT, OTR/L</a:t>
            </a:r>
          </a:p>
          <a:p>
            <a:pPr marL="342900" marR="0" lvl="0" indent="-342900" algn="ctr" defTabSz="457200" rtl="0" eaLnBrk="1" fontAlgn="auto" latinLnBrk="0" hangingPunct="1">
              <a:lnSpc>
                <a:spcPts val="2400"/>
              </a:lnSpc>
              <a:spcBef>
                <a:spcPct val="20000"/>
              </a:spcBef>
              <a:spcAft>
                <a:spcPts val="0"/>
              </a:spcAft>
              <a:buClrTx/>
              <a:buSzTx/>
              <a:buFont typeface="Arial"/>
              <a:buNone/>
              <a:tabLst/>
              <a:defRPr/>
            </a:pPr>
            <a:r>
              <a:rPr lang="en-US" sz="2000" dirty="0">
                <a:solidFill>
                  <a:srgbClr val="000000"/>
                </a:solidFill>
              </a:rPr>
              <a:t>Stephen Estes, PhD</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p:txBody>
      </p:sp>
      <p:pic>
        <p:nvPicPr>
          <p:cNvPr id="4" name="Picture 3"/>
          <p:cNvPicPr>
            <a:picLocks noChangeAspect="1"/>
          </p:cNvPicPr>
          <p:nvPr/>
        </p:nvPicPr>
        <p:blipFill>
          <a:blip r:embed="rId3"/>
          <a:stretch>
            <a:fillRect/>
          </a:stretch>
        </p:blipFill>
        <p:spPr>
          <a:xfrm>
            <a:off x="2331326" y="5159887"/>
            <a:ext cx="2619398" cy="907508"/>
          </a:xfrm>
          <a:prstGeom prst="rect">
            <a:avLst/>
          </a:prstGeom>
        </p:spPr>
      </p:pic>
      <p:pic>
        <p:nvPicPr>
          <p:cNvPr id="1030" name="Picture 6" descr="Image result for department of defense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0203" y="4382947"/>
            <a:ext cx="1466850"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science.nichd.nih.gov/confluence/download/attachments/34472103/NIH_NICHD_Master_Logo_Blue.jpg?version=1&amp;modificationDate=1363891015000&amp;api=v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4407233"/>
            <a:ext cx="4572000" cy="6762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a:stretch>
            <a:fillRect/>
          </a:stretch>
        </p:blipFill>
        <p:spPr>
          <a:xfrm>
            <a:off x="7678057" y="4643912"/>
            <a:ext cx="1008743" cy="1394284"/>
          </a:xfrm>
          <a:prstGeom prst="rect">
            <a:avLst/>
          </a:prstGeom>
        </p:spPr>
      </p:pic>
      <p:sp>
        <p:nvSpPr>
          <p:cNvPr id="11" name="TextBox 10"/>
          <p:cNvSpPr txBox="1"/>
          <p:nvPr/>
        </p:nvSpPr>
        <p:spPr>
          <a:xfrm>
            <a:off x="1734384" y="3848577"/>
            <a:ext cx="5692775" cy="523220"/>
          </a:xfrm>
          <a:prstGeom prst="rect">
            <a:avLst/>
          </a:prstGeom>
          <a:noFill/>
        </p:spPr>
        <p:txBody>
          <a:bodyPr wrap="square" rtlCol="0">
            <a:spAutoFit/>
          </a:bodyPr>
          <a:lstStyle/>
          <a:p>
            <a:pPr algn="ctr"/>
            <a:r>
              <a:rPr lang="en-US" sz="2800" b="1" dirty="0" err="1"/>
              <a:t>Hulse</a:t>
            </a:r>
            <a:r>
              <a:rPr lang="en-US" sz="2800" b="1" dirty="0"/>
              <a:t> Spinal Cord Injury Lab</a:t>
            </a:r>
          </a:p>
        </p:txBody>
      </p:sp>
      <p:sp>
        <p:nvSpPr>
          <p:cNvPr id="2" name="Rectangle 1"/>
          <p:cNvSpPr/>
          <p:nvPr/>
        </p:nvSpPr>
        <p:spPr>
          <a:xfrm>
            <a:off x="3013451" y="761896"/>
            <a:ext cx="3134641" cy="400110"/>
          </a:xfrm>
          <a:prstGeom prst="rect">
            <a:avLst/>
          </a:prstGeom>
        </p:spPr>
        <p:txBody>
          <a:bodyPr wrap="none">
            <a:spAutoFit/>
          </a:bodyPr>
          <a:lstStyle/>
          <a:p>
            <a:pPr marL="342900" lvl="0" indent="-342900" algn="ctr">
              <a:lnSpc>
                <a:spcPts val="2400"/>
              </a:lnSpc>
              <a:spcBef>
                <a:spcPct val="20000"/>
              </a:spcBef>
              <a:defRPr/>
            </a:pPr>
            <a:r>
              <a:rPr lang="en-US" sz="2200" b="1" dirty="0" err="1">
                <a:solidFill>
                  <a:srgbClr val="000000"/>
                </a:solidFill>
              </a:rPr>
              <a:t>Edelle</a:t>
            </a:r>
            <a:r>
              <a:rPr lang="en-US" sz="2200" b="1" dirty="0">
                <a:solidFill>
                  <a:srgbClr val="000000"/>
                </a:solidFill>
              </a:rPr>
              <a:t> Field-Fote, PT, PhD</a:t>
            </a:r>
          </a:p>
        </p:txBody>
      </p:sp>
    </p:spTree>
    <p:extLst>
      <p:ext uri="{BB962C8B-B14F-4D97-AF65-F5344CB8AC3E}">
        <p14:creationId xmlns:p14="http://schemas.microsoft.com/office/powerpoint/2010/main" val="10607854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0"/>
            <a:ext cx="8229600" cy="1143000"/>
          </a:xfrm>
        </p:spPr>
        <p:txBody>
          <a:bodyPr/>
          <a:lstStyle/>
          <a:p>
            <a:r>
              <a:rPr lang="en-US" dirty="0"/>
              <a:t>Questions?</a:t>
            </a:r>
            <a:br>
              <a:rPr lang="en-US" dirty="0"/>
            </a:br>
            <a:endParaRPr lang="en-US" dirty="0"/>
          </a:p>
        </p:txBody>
      </p:sp>
    </p:spTree>
    <p:extLst>
      <p:ext uri="{BB962C8B-B14F-4D97-AF65-F5344CB8AC3E}">
        <p14:creationId xmlns:p14="http://schemas.microsoft.com/office/powerpoint/2010/main" val="1415855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a:spLocks noGrp="1"/>
          </p:cNvSpPr>
          <p:nvPr>
            <p:ph idx="1"/>
          </p:nvPr>
        </p:nvSpPr>
        <p:spPr>
          <a:xfrm>
            <a:off x="457200" y="1249202"/>
            <a:ext cx="4365130" cy="4581223"/>
          </a:xfrm>
        </p:spPr>
        <p:txBody>
          <a:bodyPr anchor="t"/>
          <a:lstStyle/>
          <a:p>
            <a:pPr lvl="0">
              <a:defRPr/>
            </a:pPr>
            <a:r>
              <a:rPr lang="en-US" sz="2400" dirty="0"/>
              <a:t>Used to assess cortical &amp; spinal circuitry</a:t>
            </a:r>
          </a:p>
          <a:p>
            <a:pPr lvl="0">
              <a:defRPr/>
            </a:pPr>
            <a:r>
              <a:rPr lang="en-US" sz="2400" dirty="0" err="1"/>
              <a:t>Suprathreshold</a:t>
            </a:r>
            <a:r>
              <a:rPr lang="en-US" sz="2400" dirty="0"/>
              <a:t> stimulation of the motor cortex elicits muscle response - motor evoked potential (MEP)</a:t>
            </a:r>
          </a:p>
          <a:p>
            <a:pPr lvl="0">
              <a:defRPr/>
            </a:pPr>
            <a:r>
              <a:rPr lang="en-US" sz="2400" dirty="0"/>
              <a:t>Parameters of interest:</a:t>
            </a:r>
          </a:p>
          <a:p>
            <a:pPr lvl="1">
              <a:defRPr/>
            </a:pPr>
            <a:r>
              <a:rPr lang="en-US" sz="2000" dirty="0"/>
              <a:t>MEP amplitude</a:t>
            </a:r>
          </a:p>
          <a:p>
            <a:pPr lvl="1">
              <a:defRPr/>
            </a:pPr>
            <a:r>
              <a:rPr lang="en-US" sz="2000" dirty="0"/>
              <a:t>MEP latency</a:t>
            </a:r>
          </a:p>
          <a:p>
            <a:pPr lvl="1">
              <a:defRPr/>
            </a:pPr>
            <a:r>
              <a:rPr lang="en-US" sz="2000" dirty="0"/>
              <a:t>Silent period</a:t>
            </a:r>
          </a:p>
          <a:p>
            <a:pPr lvl="1">
              <a:defRPr/>
            </a:pPr>
            <a:r>
              <a:rPr lang="en-US" sz="2000" dirty="0"/>
              <a:t>Motor threshold                  (resting and active)</a:t>
            </a:r>
          </a:p>
        </p:txBody>
      </p:sp>
      <p:sp>
        <p:nvSpPr>
          <p:cNvPr id="5" name="Title 1"/>
          <p:cNvSpPr txBox="1">
            <a:spLocks/>
          </p:cNvSpPr>
          <p:nvPr/>
        </p:nvSpPr>
        <p:spPr>
          <a:xfrm>
            <a:off x="457200" y="194630"/>
            <a:ext cx="8229600" cy="1143000"/>
          </a:xfrm>
          <a:prstGeom prst="rect">
            <a:avLst/>
          </a:prstGeom>
        </p:spPr>
        <p:txBody>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noProof="0" dirty="0">
                <a:ln>
                  <a:noFill/>
                </a:ln>
                <a:effectLst/>
                <a:uLnTx/>
                <a:uFillTx/>
                <a:latin typeface="+mj-lt"/>
                <a:ea typeface="+mj-ea"/>
                <a:cs typeface="+mj-cs"/>
              </a:rPr>
              <a:t>TMS</a:t>
            </a:r>
            <a:r>
              <a:rPr lang="en-US" sz="4400" dirty="0">
                <a:latin typeface="+mj-lt"/>
                <a:ea typeface="+mj-ea"/>
                <a:cs typeface="+mj-cs"/>
              </a:rPr>
              <a:t> as</a:t>
            </a:r>
            <a:r>
              <a:rPr kumimoji="0" lang="en-US" sz="4400" b="0" i="0" u="none" strike="noStrike" kern="1200" cap="none" spc="0" normalizeH="0" noProof="0" dirty="0">
                <a:ln>
                  <a:noFill/>
                </a:ln>
                <a:effectLst/>
                <a:uLnTx/>
                <a:uFillTx/>
                <a:latin typeface="+mj-lt"/>
                <a:ea typeface="+mj-ea"/>
                <a:cs typeface="+mj-cs"/>
              </a:rPr>
              <a:t> Neurophysiology Measure</a:t>
            </a:r>
            <a:br>
              <a:rPr kumimoji="0" lang="en-US" sz="4400" b="0" i="0" u="none" strike="noStrike" kern="1200" cap="none" spc="0" normalizeH="0" baseline="0" noProof="0" dirty="0">
                <a:ln>
                  <a:noFill/>
                </a:ln>
                <a:effectLst/>
                <a:uLnTx/>
                <a:uFillTx/>
                <a:latin typeface="+mj-lt"/>
                <a:ea typeface="+mj-ea"/>
                <a:cs typeface="+mj-cs"/>
              </a:rPr>
            </a:br>
            <a:endParaRPr kumimoji="0" lang="en-US" sz="4400" b="0" i="0" u="none" strike="noStrike" kern="1200" cap="none" spc="0" normalizeH="0" baseline="0" noProof="0" dirty="0">
              <a:ln>
                <a:noFill/>
              </a:ln>
              <a:effectLst/>
              <a:uLnTx/>
              <a:uFillTx/>
              <a:latin typeface="+mj-lt"/>
              <a:ea typeface="+mj-ea"/>
              <a:cs typeface="+mj-cs"/>
            </a:endParaRPr>
          </a:p>
        </p:txBody>
      </p:sp>
      <p:pic>
        <p:nvPicPr>
          <p:cNvPr id="7" name="Picture 6"/>
          <p:cNvPicPr>
            <a:picLocks noChangeAspect="1"/>
          </p:cNvPicPr>
          <p:nvPr/>
        </p:nvPicPr>
        <p:blipFill>
          <a:blip r:embed="rId3"/>
          <a:stretch>
            <a:fillRect/>
          </a:stretch>
        </p:blipFill>
        <p:spPr>
          <a:xfrm>
            <a:off x="5212080" y="1006554"/>
            <a:ext cx="3474720" cy="2957648"/>
          </a:xfrm>
          <a:prstGeom prst="rect">
            <a:avLst/>
          </a:prstGeom>
        </p:spPr>
      </p:pic>
      <p:pic>
        <p:nvPicPr>
          <p:cNvPr id="8" name="Picture 7"/>
          <p:cNvPicPr>
            <a:picLocks noChangeAspect="1"/>
          </p:cNvPicPr>
          <p:nvPr/>
        </p:nvPicPr>
        <p:blipFill>
          <a:blip r:embed="rId4"/>
          <a:stretch>
            <a:fillRect/>
          </a:stretch>
        </p:blipFill>
        <p:spPr>
          <a:xfrm>
            <a:off x="5212080" y="4197692"/>
            <a:ext cx="3474720" cy="1736601"/>
          </a:xfrm>
          <a:prstGeom prst="rect">
            <a:avLst/>
          </a:prstGeom>
        </p:spPr>
      </p:pic>
      <p:sp>
        <p:nvSpPr>
          <p:cNvPr id="9" name="TextBox 8"/>
          <p:cNvSpPr txBox="1">
            <a:spLocks noChangeArrowheads="1"/>
          </p:cNvSpPr>
          <p:nvPr/>
        </p:nvSpPr>
        <p:spPr bwMode="auto">
          <a:xfrm rot="16200000">
            <a:off x="4166244" y="2068450"/>
            <a:ext cx="1616439" cy="338554"/>
          </a:xfrm>
          <a:prstGeom prst="rect">
            <a:avLst/>
          </a:prstGeom>
          <a:solidFill>
            <a:schemeClr val="bg1"/>
          </a:solidFill>
          <a:ln w="9525">
            <a:noFill/>
            <a:miter lim="800000"/>
            <a:headEnd/>
            <a:tailEnd/>
          </a:ln>
        </p:spPr>
        <p:txBody>
          <a:bodyPr wrap="square">
            <a:prstTxWarp prst="textNoShape">
              <a:avLst/>
            </a:prstTxWarp>
            <a:spAutoFit/>
          </a:bodyPr>
          <a:lstStyle/>
          <a:p>
            <a:pPr algn="ctr"/>
            <a:r>
              <a:rPr lang="en-US" sz="1600" dirty="0">
                <a:solidFill>
                  <a:srgbClr val="000000"/>
                </a:solidFill>
              </a:rPr>
              <a:t>Resting MEP</a:t>
            </a:r>
          </a:p>
        </p:txBody>
      </p:sp>
      <p:sp>
        <p:nvSpPr>
          <p:cNvPr id="10" name="TextBox 9"/>
          <p:cNvSpPr txBox="1">
            <a:spLocks noChangeArrowheads="1"/>
          </p:cNvSpPr>
          <p:nvPr/>
        </p:nvSpPr>
        <p:spPr bwMode="auto">
          <a:xfrm rot="16200000">
            <a:off x="4156720" y="4956796"/>
            <a:ext cx="1616439" cy="338554"/>
          </a:xfrm>
          <a:prstGeom prst="rect">
            <a:avLst/>
          </a:prstGeom>
          <a:solidFill>
            <a:schemeClr val="bg1"/>
          </a:solidFill>
          <a:ln w="9525">
            <a:noFill/>
            <a:miter lim="800000"/>
            <a:headEnd/>
            <a:tailEnd/>
          </a:ln>
        </p:spPr>
        <p:txBody>
          <a:bodyPr wrap="square">
            <a:prstTxWarp prst="textNoShape">
              <a:avLst/>
            </a:prstTxWarp>
            <a:spAutoFit/>
          </a:bodyPr>
          <a:lstStyle/>
          <a:p>
            <a:pPr algn="ctr"/>
            <a:r>
              <a:rPr lang="en-US" sz="1600" dirty="0">
                <a:solidFill>
                  <a:srgbClr val="000000"/>
                </a:solidFill>
              </a:rPr>
              <a:t>Active MEP</a:t>
            </a:r>
          </a:p>
        </p:txBody>
      </p:sp>
      <p:cxnSp>
        <p:nvCxnSpPr>
          <p:cNvPr id="11" name="Straight Arrow Connector 10"/>
          <p:cNvCxnSpPr/>
          <p:nvPr/>
        </p:nvCxnSpPr>
        <p:spPr>
          <a:xfrm>
            <a:off x="6343650" y="2019300"/>
            <a:ext cx="428625" cy="0"/>
          </a:xfrm>
          <a:prstGeom prst="straightConnector1">
            <a:avLst/>
          </a:prstGeom>
          <a:ln>
            <a:solidFill>
              <a:srgbClr val="0070C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346668" y="1519362"/>
            <a:ext cx="1233415" cy="338554"/>
          </a:xfrm>
          <a:prstGeom prst="rect">
            <a:avLst/>
          </a:prstGeom>
          <a:noFill/>
        </p:spPr>
        <p:txBody>
          <a:bodyPr wrap="none" rtlCol="0">
            <a:spAutoFit/>
          </a:bodyPr>
          <a:lstStyle/>
          <a:p>
            <a:r>
              <a:rPr lang="en-US" sz="1600" b="1" dirty="0">
                <a:solidFill>
                  <a:srgbClr val="0070C0"/>
                </a:solidFill>
              </a:rPr>
              <a:t>MEP latency</a:t>
            </a:r>
          </a:p>
        </p:txBody>
      </p:sp>
      <p:sp>
        <p:nvSpPr>
          <p:cNvPr id="18" name="Left Bracket 17"/>
          <p:cNvSpPr/>
          <p:nvPr/>
        </p:nvSpPr>
        <p:spPr>
          <a:xfrm flipH="1">
            <a:off x="7096125" y="987504"/>
            <a:ext cx="180975" cy="2957648"/>
          </a:xfrm>
          <a:prstGeom prst="leftBracket">
            <a:avLst/>
          </a:prstGeom>
          <a:ln>
            <a:solidFill>
              <a:srgbClr val="0070C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TextBox 18"/>
          <p:cNvSpPr txBox="1"/>
          <p:nvPr/>
        </p:nvSpPr>
        <p:spPr>
          <a:xfrm>
            <a:off x="7470743" y="4123997"/>
            <a:ext cx="1491114" cy="338554"/>
          </a:xfrm>
          <a:prstGeom prst="rect">
            <a:avLst/>
          </a:prstGeom>
          <a:noFill/>
        </p:spPr>
        <p:txBody>
          <a:bodyPr wrap="none" rtlCol="0">
            <a:spAutoFit/>
          </a:bodyPr>
          <a:lstStyle/>
          <a:p>
            <a:r>
              <a:rPr lang="en-US" sz="1600" b="1" dirty="0">
                <a:solidFill>
                  <a:srgbClr val="0070C0"/>
                </a:solidFill>
              </a:rPr>
              <a:t>MEP amplitude</a:t>
            </a:r>
          </a:p>
        </p:txBody>
      </p:sp>
      <p:sp>
        <p:nvSpPr>
          <p:cNvPr id="20" name="TextBox 19"/>
          <p:cNvSpPr txBox="1"/>
          <p:nvPr/>
        </p:nvSpPr>
        <p:spPr>
          <a:xfrm>
            <a:off x="6275824" y="4473953"/>
            <a:ext cx="1267976" cy="338554"/>
          </a:xfrm>
          <a:prstGeom prst="rect">
            <a:avLst/>
          </a:prstGeom>
          <a:noFill/>
        </p:spPr>
        <p:txBody>
          <a:bodyPr wrap="none" rtlCol="0">
            <a:spAutoFit/>
          </a:bodyPr>
          <a:lstStyle/>
          <a:p>
            <a:r>
              <a:rPr lang="en-US" sz="1600" b="1" dirty="0">
                <a:solidFill>
                  <a:srgbClr val="0070C0"/>
                </a:solidFill>
              </a:rPr>
              <a:t>Silent period</a:t>
            </a:r>
          </a:p>
        </p:txBody>
      </p:sp>
      <p:sp>
        <p:nvSpPr>
          <p:cNvPr id="22" name="Left Brace 21"/>
          <p:cNvSpPr/>
          <p:nvPr/>
        </p:nvSpPr>
        <p:spPr>
          <a:xfrm rot="5400000">
            <a:off x="6787039" y="4270058"/>
            <a:ext cx="214312" cy="1299210"/>
          </a:xfrm>
          <a:prstGeom prst="leftBrace">
            <a:avLst/>
          </a:prstGeom>
          <a:ln>
            <a:solidFill>
              <a:srgbClr val="0070C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Left Bracket 14"/>
          <p:cNvSpPr/>
          <p:nvPr/>
        </p:nvSpPr>
        <p:spPr>
          <a:xfrm flipH="1">
            <a:off x="6181724" y="4178300"/>
            <a:ext cx="142875" cy="1748052"/>
          </a:xfrm>
          <a:prstGeom prst="leftBracket">
            <a:avLst/>
          </a:prstGeom>
          <a:ln>
            <a:solidFill>
              <a:srgbClr val="0070C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3" name="Straight Connector 22"/>
          <p:cNvCxnSpPr>
            <a:stCxn id="19" idx="0"/>
            <a:endCxn id="18" idx="1"/>
          </p:cNvCxnSpPr>
          <p:nvPr/>
        </p:nvCxnSpPr>
        <p:spPr>
          <a:xfrm rot="16200000" flipV="1">
            <a:off x="6917866" y="2825563"/>
            <a:ext cx="1657669" cy="939200"/>
          </a:xfrm>
          <a:prstGeom prst="line">
            <a:avLst/>
          </a:prstGeom>
          <a:ln>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19" idx="2"/>
            <a:endCxn id="15" idx="1"/>
          </p:cNvCxnSpPr>
          <p:nvPr/>
        </p:nvCxnSpPr>
        <p:spPr>
          <a:xfrm rot="5400000">
            <a:off x="6975563" y="3811588"/>
            <a:ext cx="589775" cy="1891701"/>
          </a:xfrm>
          <a:prstGeom prst="line">
            <a:avLst/>
          </a:prstGeom>
          <a:ln>
            <a:solidFill>
              <a:srgbClr val="0070C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272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23"/>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25"/>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8"/>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9"/>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5"/>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3">
                                            <p:txEl>
                                              <p:pRg st="4" end="4"/>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11"/>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2"/>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13">
                                            <p:txEl>
                                              <p:pRg st="5" end="5"/>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3">
                                            <p:txEl>
                                              <p:pRg st="6" end="6"/>
                                            </p:txEl>
                                          </p:spTgt>
                                        </p:tgtEl>
                                        <p:attrNameLst>
                                          <p:attrName>style.visibility</p:attrName>
                                        </p:attrNameLst>
                                      </p:cBhvr>
                                      <p:to>
                                        <p:strVal val="visible"/>
                                      </p:to>
                                    </p:set>
                                  </p:childTnLst>
                                </p:cTn>
                              </p:par>
                              <p:par>
                                <p:cTn id="69" presetID="1" presetClass="exit" presetSubtype="0" fill="hold" nodeType="withEffect">
                                  <p:stCondLst>
                                    <p:cond delay="0"/>
                                  </p:stCondLst>
                                  <p:childTnLst>
                                    <p:set>
                                      <p:cBhvr>
                                        <p:cTn id="70" dur="1" fill="hold">
                                          <p:stCondLst>
                                            <p:cond delay="0"/>
                                          </p:stCondLst>
                                        </p:cTn>
                                        <p:tgtEl>
                                          <p:spTgt spid="25"/>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20"/>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9" grpId="1" uiExpand="1" animBg="1"/>
      <p:bldP spid="10" grpId="1" uiExpand="1" animBg="1"/>
      <p:bldP spid="12" grpId="0" uiExpand="1"/>
      <p:bldP spid="12" grpId="1" uiExpand="1"/>
      <p:bldP spid="18" grpId="0" uiExpand="1" animBg="1"/>
      <p:bldP spid="18" grpId="1" uiExpand="1" animBg="1"/>
      <p:bldP spid="19" grpId="0" uiExpand="1"/>
      <p:bldP spid="19" grpId="1" uiExpand="1"/>
      <p:bldP spid="20" grpId="0"/>
      <p:bldP spid="20" grpId="1"/>
      <p:bldP spid="22" grpId="0" animBg="1"/>
      <p:bldP spid="22" grpId="1" animBg="1"/>
      <p:bldP spid="15" grpId="0" animBg="1"/>
      <p:bldP spid="15" grpId="1"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Content Placeholder 2"/>
          <p:cNvSpPr>
            <a:spLocks noGrp="1"/>
          </p:cNvSpPr>
          <p:nvPr>
            <p:ph idx="1"/>
          </p:nvPr>
        </p:nvSpPr>
        <p:spPr>
          <a:xfrm>
            <a:off x="467199" y="986755"/>
            <a:ext cx="4101625" cy="4880307"/>
          </a:xfrm>
        </p:spPr>
        <p:txBody>
          <a:bodyPr anchor="ctr"/>
          <a:lstStyle/>
          <a:p>
            <a:pPr>
              <a:defRPr/>
            </a:pPr>
            <a:r>
              <a:rPr lang="en-US" sz="2600" dirty="0">
                <a:solidFill>
                  <a:srgbClr val="000000"/>
                </a:solidFill>
              </a:rPr>
              <a:t>Sub- (or Supra-) threshold stimulation of targeted brain regions</a:t>
            </a:r>
          </a:p>
          <a:p>
            <a:pPr>
              <a:defRPr/>
            </a:pPr>
            <a:r>
              <a:rPr lang="en-US" sz="2600" dirty="0">
                <a:solidFill>
                  <a:srgbClr val="000000"/>
                </a:solidFill>
              </a:rPr>
              <a:t>Potential mechanisms:</a:t>
            </a:r>
          </a:p>
          <a:p>
            <a:pPr lvl="1">
              <a:defRPr/>
            </a:pPr>
            <a:r>
              <a:rPr lang="en-US" sz="2200" dirty="0">
                <a:solidFill>
                  <a:srgbClr val="000000"/>
                </a:solidFill>
              </a:rPr>
              <a:t>Excitatory neurotransmitter receptor dependent</a:t>
            </a:r>
          </a:p>
          <a:p>
            <a:pPr lvl="1">
              <a:defRPr/>
            </a:pPr>
            <a:r>
              <a:rPr lang="en-US" sz="2200" dirty="0">
                <a:solidFill>
                  <a:srgbClr val="000000"/>
                </a:solidFill>
              </a:rPr>
              <a:t>Brain derived neurotrophic factor (BDNF) genotype may dictate responsiveness</a:t>
            </a:r>
          </a:p>
          <a:p>
            <a:pPr>
              <a:defRPr/>
            </a:pPr>
            <a:r>
              <a:rPr lang="en-US" sz="2600" dirty="0">
                <a:solidFill>
                  <a:srgbClr val="000000"/>
                </a:solidFill>
              </a:rPr>
              <a:t>Modulation of cortical excitability is frequency dependent </a:t>
            </a:r>
          </a:p>
        </p:txBody>
      </p:sp>
      <p:sp>
        <p:nvSpPr>
          <p:cNvPr id="10" name="TextBox 9"/>
          <p:cNvSpPr txBox="1">
            <a:spLocks noChangeArrowheads="1"/>
          </p:cNvSpPr>
          <p:nvPr/>
        </p:nvSpPr>
        <p:spPr bwMode="auto">
          <a:xfrm>
            <a:off x="4854932" y="4235641"/>
            <a:ext cx="3835044" cy="276999"/>
          </a:xfrm>
          <a:prstGeom prst="rect">
            <a:avLst/>
          </a:prstGeom>
          <a:noFill/>
          <a:ln w="9525">
            <a:noFill/>
            <a:miter lim="800000"/>
            <a:headEnd/>
            <a:tailEnd/>
          </a:ln>
        </p:spPr>
        <p:txBody>
          <a:bodyPr wrap="square">
            <a:prstTxWarp prst="textNoShape">
              <a:avLst/>
            </a:prstTxWarp>
            <a:spAutoFit/>
          </a:bodyPr>
          <a:lstStyle/>
          <a:p>
            <a:pPr algn="ctr"/>
            <a:r>
              <a:rPr lang="en-US" sz="1200" i="1" dirty="0">
                <a:solidFill>
                  <a:srgbClr val="000000"/>
                </a:solidFill>
              </a:rPr>
              <a:t>Eisenstein, Nature, 2014</a:t>
            </a:r>
          </a:p>
        </p:txBody>
      </p:sp>
      <p:sp>
        <p:nvSpPr>
          <p:cNvPr id="17" name="Title 1"/>
          <p:cNvSpPr txBox="1">
            <a:spLocks/>
          </p:cNvSpPr>
          <p:nvPr/>
        </p:nvSpPr>
        <p:spPr>
          <a:xfrm>
            <a:off x="457200" y="194630"/>
            <a:ext cx="8229600" cy="1143000"/>
          </a:xfrm>
          <a:prstGeom prst="rect">
            <a:avLst/>
          </a:prstGeom>
        </p:spPr>
        <p:txBody>
          <a:bodyPr/>
          <a:lstStyle/>
          <a:p>
            <a:pPr lvl="0" algn="ctr">
              <a:spcBef>
                <a:spcPct val="0"/>
              </a:spcBef>
            </a:pPr>
            <a:r>
              <a:rPr lang="en-US" sz="4400" dirty="0"/>
              <a:t>Basic Principles of </a:t>
            </a:r>
            <a:r>
              <a:rPr lang="en-US" sz="4400" dirty="0" err="1"/>
              <a:t>rTMS</a:t>
            </a:r>
            <a:r>
              <a:rPr lang="en-US" sz="4400" dirty="0"/>
              <a:t> </a:t>
            </a:r>
            <a:endParaRPr kumimoji="0" lang="en-US" sz="4400" b="0" i="0" u="none" strike="noStrike" kern="1200" cap="none" spc="0" normalizeH="0" baseline="0" noProof="0" dirty="0">
              <a:ln>
                <a:noFill/>
              </a:ln>
              <a:effectLst/>
              <a:uLnTx/>
              <a:uFillTx/>
              <a:latin typeface="+mj-lt"/>
              <a:ea typeface="+mj-ea"/>
              <a:cs typeface="+mj-cs"/>
            </a:endParaRPr>
          </a:p>
        </p:txBody>
      </p:sp>
      <p:pic>
        <p:nvPicPr>
          <p:cNvPr id="6" name="Picture 5"/>
          <p:cNvPicPr>
            <a:picLocks noChangeAspect="1"/>
          </p:cNvPicPr>
          <p:nvPr/>
        </p:nvPicPr>
        <p:blipFill>
          <a:blip r:embed="rId3"/>
          <a:srcRect l="655" t="31482" b="45249"/>
          <a:stretch>
            <a:fillRect/>
          </a:stretch>
        </p:blipFill>
        <p:spPr>
          <a:xfrm>
            <a:off x="4854932" y="1337630"/>
            <a:ext cx="3831868" cy="2889313"/>
          </a:xfrm>
          <a:prstGeom prst="rect">
            <a:avLst/>
          </a:prstGeom>
        </p:spPr>
      </p:pic>
      <p:sp>
        <p:nvSpPr>
          <p:cNvPr id="7" name="TextBox 6"/>
          <p:cNvSpPr txBox="1">
            <a:spLocks noChangeArrowheads="1"/>
          </p:cNvSpPr>
          <p:nvPr/>
        </p:nvSpPr>
        <p:spPr bwMode="auto">
          <a:xfrm>
            <a:off x="4854932" y="5757137"/>
            <a:ext cx="3831868" cy="276999"/>
          </a:xfrm>
          <a:prstGeom prst="rect">
            <a:avLst/>
          </a:prstGeom>
          <a:noFill/>
          <a:ln w="9525">
            <a:noFill/>
            <a:miter lim="800000"/>
            <a:headEnd/>
            <a:tailEnd/>
          </a:ln>
        </p:spPr>
        <p:txBody>
          <a:bodyPr wrap="square">
            <a:prstTxWarp prst="textNoShape">
              <a:avLst/>
            </a:prstTxWarp>
            <a:spAutoFit/>
          </a:bodyPr>
          <a:lstStyle/>
          <a:p>
            <a:pPr algn="ctr"/>
            <a:r>
              <a:rPr lang="en-US" sz="1200" i="1" dirty="0">
                <a:solidFill>
                  <a:srgbClr val="000000"/>
                </a:solidFill>
              </a:rPr>
              <a:t>Morales-Marin et al., </a:t>
            </a:r>
            <a:r>
              <a:rPr lang="en-US" sz="1200" i="1" dirty="0" err="1">
                <a:solidFill>
                  <a:srgbClr val="000000"/>
                </a:solidFill>
              </a:rPr>
              <a:t>Neuropsychitr</a:t>
            </a:r>
            <a:r>
              <a:rPr lang="en-US" sz="1200" i="1" dirty="0">
                <a:solidFill>
                  <a:srgbClr val="000000"/>
                </a:solidFill>
              </a:rPr>
              <a:t> </a:t>
            </a:r>
            <a:r>
              <a:rPr lang="en-US" sz="1200" i="1" dirty="0" err="1">
                <a:solidFill>
                  <a:srgbClr val="000000"/>
                </a:solidFill>
              </a:rPr>
              <a:t>Dis</a:t>
            </a:r>
            <a:r>
              <a:rPr lang="en-US" sz="1200" i="1" dirty="0">
                <a:solidFill>
                  <a:srgbClr val="000000"/>
                </a:solidFill>
              </a:rPr>
              <a:t> Treat, 2016</a:t>
            </a:r>
          </a:p>
        </p:txBody>
      </p:sp>
      <p:pic>
        <p:nvPicPr>
          <p:cNvPr id="9" name="Picture 8"/>
          <p:cNvPicPr>
            <a:picLocks noChangeAspect="1"/>
          </p:cNvPicPr>
          <p:nvPr/>
        </p:nvPicPr>
        <p:blipFill>
          <a:blip r:embed="rId4"/>
          <a:srcRect l="14486" r="13758" b="42079"/>
          <a:stretch>
            <a:fillRect/>
          </a:stretch>
        </p:blipFill>
        <p:spPr>
          <a:xfrm>
            <a:off x="4854933" y="4872273"/>
            <a:ext cx="3835044" cy="875447"/>
          </a:xfrm>
          <a:prstGeom prst="rect">
            <a:avLst/>
          </a:prstGeom>
        </p:spPr>
      </p:pic>
      <p:sp>
        <p:nvSpPr>
          <p:cNvPr id="8" name="TextBox 7">
            <a:extLst>
              <a:ext uri="{FF2B5EF4-FFF2-40B4-BE49-F238E27FC236}">
                <a16:creationId xmlns:a16="http://schemas.microsoft.com/office/drawing/2014/main" id="{01067863-4774-4AB4-A006-32FE3E09970C}"/>
              </a:ext>
            </a:extLst>
          </p:cNvPr>
          <p:cNvSpPr txBox="1"/>
          <p:nvPr/>
        </p:nvSpPr>
        <p:spPr>
          <a:xfrm>
            <a:off x="4772636" y="4725450"/>
            <a:ext cx="1944763" cy="338554"/>
          </a:xfrm>
          <a:prstGeom prst="rect">
            <a:avLst/>
          </a:prstGeom>
          <a:noFill/>
        </p:spPr>
        <p:txBody>
          <a:bodyPr wrap="none" rtlCol="0">
            <a:spAutoFit/>
          </a:bodyPr>
          <a:lstStyle/>
          <a:p>
            <a:r>
              <a:rPr lang="en-US" sz="1600" b="1" dirty="0"/>
              <a:t>BDNF polymorphism</a:t>
            </a:r>
          </a:p>
        </p:txBody>
      </p:sp>
      <p:cxnSp>
        <p:nvCxnSpPr>
          <p:cNvPr id="3" name="Straight Arrow Connector 2">
            <a:extLst>
              <a:ext uri="{FF2B5EF4-FFF2-40B4-BE49-F238E27FC236}">
                <a16:creationId xmlns:a16="http://schemas.microsoft.com/office/drawing/2014/main" id="{8D21795E-179A-42EB-B984-87D71134FF01}"/>
              </a:ext>
            </a:extLst>
          </p:cNvPr>
          <p:cNvCxnSpPr>
            <a:cxnSpLocks/>
          </p:cNvCxnSpPr>
          <p:nvPr/>
        </p:nvCxnSpPr>
        <p:spPr>
          <a:xfrm>
            <a:off x="6629400" y="4983715"/>
            <a:ext cx="1152144" cy="29884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656251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p:bldP spid="8" grpId="0" uiExpand="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Content Placeholder 2"/>
          <p:cNvSpPr>
            <a:spLocks noGrp="1"/>
          </p:cNvSpPr>
          <p:nvPr>
            <p:ph idx="1"/>
          </p:nvPr>
        </p:nvSpPr>
        <p:spPr>
          <a:xfrm>
            <a:off x="467200" y="1201278"/>
            <a:ext cx="4066700" cy="1389966"/>
          </a:xfrm>
        </p:spPr>
        <p:txBody>
          <a:bodyPr anchor="t"/>
          <a:lstStyle/>
          <a:p>
            <a:pPr lvl="0">
              <a:buNone/>
              <a:defRPr/>
            </a:pPr>
            <a:r>
              <a:rPr lang="en-US" sz="2600" dirty="0">
                <a:solidFill>
                  <a:srgbClr val="000000"/>
                </a:solidFill>
              </a:rPr>
              <a:t>1. Standard </a:t>
            </a:r>
            <a:r>
              <a:rPr lang="en-US" sz="2600" dirty="0" err="1">
                <a:solidFill>
                  <a:srgbClr val="000000"/>
                </a:solidFill>
              </a:rPr>
              <a:t>rTMS</a:t>
            </a:r>
            <a:r>
              <a:rPr lang="en-US" sz="2600" dirty="0">
                <a:solidFill>
                  <a:srgbClr val="000000"/>
                </a:solidFill>
              </a:rPr>
              <a:t>:</a:t>
            </a:r>
          </a:p>
          <a:p>
            <a:pPr>
              <a:defRPr/>
            </a:pPr>
            <a:r>
              <a:rPr lang="en-US" sz="2000" dirty="0">
                <a:solidFill>
                  <a:srgbClr val="000000"/>
                </a:solidFill>
              </a:rPr>
              <a:t>Low frequency (≤ 2 Hz): inhibitory</a:t>
            </a:r>
          </a:p>
          <a:p>
            <a:pPr>
              <a:defRPr/>
            </a:pPr>
            <a:r>
              <a:rPr lang="en-US" sz="2000" dirty="0">
                <a:solidFill>
                  <a:srgbClr val="000000"/>
                </a:solidFill>
              </a:rPr>
              <a:t>High frequency (≥ 5 Hz): excitatory</a:t>
            </a:r>
          </a:p>
        </p:txBody>
      </p:sp>
      <p:sp>
        <p:nvSpPr>
          <p:cNvPr id="10" name="TextBox 9"/>
          <p:cNvSpPr txBox="1">
            <a:spLocks noChangeArrowheads="1"/>
          </p:cNvSpPr>
          <p:nvPr/>
        </p:nvSpPr>
        <p:spPr bwMode="auto">
          <a:xfrm>
            <a:off x="6254495" y="5590064"/>
            <a:ext cx="2676785" cy="276999"/>
          </a:xfrm>
          <a:prstGeom prst="rect">
            <a:avLst/>
          </a:prstGeom>
          <a:noFill/>
          <a:ln w="9525">
            <a:noFill/>
            <a:miter lim="800000"/>
            <a:headEnd/>
            <a:tailEnd/>
          </a:ln>
        </p:spPr>
        <p:txBody>
          <a:bodyPr wrap="square">
            <a:prstTxWarp prst="textNoShape">
              <a:avLst/>
            </a:prstTxWarp>
            <a:spAutoFit/>
          </a:bodyPr>
          <a:lstStyle/>
          <a:p>
            <a:pPr algn="ctr"/>
            <a:r>
              <a:rPr lang="en-US" sz="1200" i="1" dirty="0" err="1">
                <a:solidFill>
                  <a:srgbClr val="000000"/>
                </a:solidFill>
              </a:rPr>
              <a:t>Hoogendam</a:t>
            </a:r>
            <a:r>
              <a:rPr lang="en-US" sz="1200" i="1" dirty="0">
                <a:solidFill>
                  <a:srgbClr val="000000"/>
                </a:solidFill>
              </a:rPr>
              <a:t> et al., Brain </a:t>
            </a:r>
            <a:r>
              <a:rPr lang="en-US" sz="1200" i="1" dirty="0" err="1">
                <a:solidFill>
                  <a:srgbClr val="000000"/>
                </a:solidFill>
              </a:rPr>
              <a:t>Stimul</a:t>
            </a:r>
            <a:r>
              <a:rPr lang="en-US" sz="1200" i="1" dirty="0">
                <a:solidFill>
                  <a:srgbClr val="000000"/>
                </a:solidFill>
              </a:rPr>
              <a:t>, 2010</a:t>
            </a:r>
          </a:p>
        </p:txBody>
      </p:sp>
      <p:pic>
        <p:nvPicPr>
          <p:cNvPr id="12" name="Picture 11"/>
          <p:cNvPicPr>
            <a:picLocks noChangeAspect="1"/>
          </p:cNvPicPr>
          <p:nvPr/>
        </p:nvPicPr>
        <p:blipFill rotWithShape="1">
          <a:blip r:embed="rId3"/>
          <a:srcRect l="19968" t="21545" b="60324"/>
          <a:stretch/>
        </p:blipFill>
        <p:spPr>
          <a:xfrm>
            <a:off x="5590514" y="3140480"/>
            <a:ext cx="3340767" cy="572781"/>
          </a:xfrm>
          <a:prstGeom prst="rect">
            <a:avLst/>
          </a:prstGeom>
        </p:spPr>
      </p:pic>
      <p:sp>
        <p:nvSpPr>
          <p:cNvPr id="14" name="Content Placeholder 2"/>
          <p:cNvSpPr txBox="1">
            <a:spLocks/>
          </p:cNvSpPr>
          <p:nvPr/>
        </p:nvSpPr>
        <p:spPr>
          <a:xfrm>
            <a:off x="467200" y="2823000"/>
            <a:ext cx="5017402" cy="3490342"/>
          </a:xfrm>
          <a:prstGeom prst="rect">
            <a:avLst/>
          </a:prstGeom>
        </p:spPr>
        <p:txBody>
          <a:bodyPr anchor="t"/>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2400" b="0" i="0" u="none" strike="noStrike" kern="1200" cap="none" spc="0" normalizeH="0" baseline="0" noProof="0" dirty="0">
                <a:ln>
                  <a:noFill/>
                </a:ln>
                <a:solidFill>
                  <a:srgbClr val="000000"/>
                </a:solidFill>
                <a:effectLst/>
                <a:uLnTx/>
                <a:uFillTx/>
                <a:latin typeface="+mn-lt"/>
                <a:ea typeface="+mn-ea"/>
                <a:cs typeface="+mn-cs"/>
              </a:rPr>
              <a:t>2. Patterned </a:t>
            </a:r>
            <a:r>
              <a:rPr kumimoji="0" lang="en-US" sz="2400" b="0" i="0" u="none" strike="noStrike" kern="1200" cap="none" spc="0" normalizeH="0" baseline="0" noProof="0" dirty="0" err="1">
                <a:ln>
                  <a:noFill/>
                </a:ln>
                <a:solidFill>
                  <a:srgbClr val="000000"/>
                </a:solidFill>
                <a:effectLst/>
                <a:uLnTx/>
                <a:uFillTx/>
                <a:latin typeface="+mn-lt"/>
                <a:ea typeface="+mn-ea"/>
                <a:cs typeface="+mn-cs"/>
              </a:rPr>
              <a:t>rTMS</a:t>
            </a:r>
            <a:r>
              <a:rPr kumimoji="0" lang="en-US" sz="2400" b="0" i="0" u="none" strike="noStrike" kern="1200" cap="none" spc="0" normalizeH="0" baseline="0" noProof="0" dirty="0">
                <a:ln>
                  <a:noFill/>
                </a:ln>
                <a:solidFill>
                  <a:srgbClr val="000000"/>
                </a:solidFill>
                <a:effectLst/>
                <a:uLnTx/>
                <a:uFillTx/>
                <a:latin typeface="+mn-lt"/>
                <a:ea typeface="+mn-ea"/>
                <a:cs typeface="+mn-cs"/>
              </a:rPr>
              <a:t>:</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Theta burst stimulation (TBS)</a:t>
            </a:r>
          </a:p>
          <a:p>
            <a:pPr marL="800100" lvl="1" indent="-342900">
              <a:spcBef>
                <a:spcPct val="20000"/>
              </a:spcBef>
              <a:buFont typeface="Arial"/>
              <a:buChar char="•"/>
              <a:defRPr/>
            </a:pPr>
            <a:r>
              <a:rPr lang="en-US" sz="2000" dirty="0">
                <a:solidFill>
                  <a:srgbClr val="000000"/>
                </a:solidFill>
              </a:rPr>
              <a:t>Continuous (</a:t>
            </a:r>
            <a:r>
              <a:rPr lang="en-US" sz="2000" dirty="0" err="1">
                <a:solidFill>
                  <a:srgbClr val="000000"/>
                </a:solidFill>
              </a:rPr>
              <a:t>cTBS</a:t>
            </a:r>
            <a:r>
              <a:rPr lang="en-US" sz="2000" dirty="0">
                <a:solidFill>
                  <a:srgbClr val="000000"/>
                </a:solidFill>
              </a:rPr>
              <a:t>): inhibitory</a:t>
            </a:r>
          </a:p>
          <a:p>
            <a:pPr marL="800100" lvl="1" indent="-342900">
              <a:spcBef>
                <a:spcPct val="20000"/>
              </a:spcBef>
              <a:buFont typeface="Arial"/>
              <a:buChar char="•"/>
              <a:defRPr/>
            </a:pPr>
            <a:r>
              <a:rPr lang="en-US" sz="2000" dirty="0">
                <a:solidFill>
                  <a:srgbClr val="000000"/>
                </a:solidFill>
              </a:rPr>
              <a:t>Intermittent (</a:t>
            </a:r>
            <a:r>
              <a:rPr lang="en-US" sz="2000" dirty="0" err="1">
                <a:solidFill>
                  <a:srgbClr val="000000"/>
                </a:solidFill>
              </a:rPr>
              <a:t>iTBS</a:t>
            </a:r>
            <a:r>
              <a:rPr lang="en-US" sz="2000" dirty="0">
                <a:solidFill>
                  <a:srgbClr val="000000"/>
                </a:solidFill>
              </a:rPr>
              <a:t>): excitatory</a:t>
            </a:r>
          </a:p>
          <a:p>
            <a:pPr marL="342900" indent="-342900">
              <a:spcBef>
                <a:spcPct val="20000"/>
              </a:spcBef>
              <a:buFont typeface="Arial"/>
              <a:buChar char="•"/>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Repetitive</a:t>
            </a:r>
            <a:r>
              <a:rPr kumimoji="0" lang="en-US" sz="2000" b="0" i="0" u="none" strike="noStrike" kern="1200" cap="none" spc="0" normalizeH="0" noProof="0" dirty="0">
                <a:ln>
                  <a:noFill/>
                </a:ln>
                <a:solidFill>
                  <a:srgbClr val="000000"/>
                </a:solidFill>
                <a:effectLst/>
                <a:uLnTx/>
                <a:uFillTx/>
                <a:latin typeface="+mn-lt"/>
                <a:ea typeface="+mn-ea"/>
                <a:cs typeface="+mn-cs"/>
              </a:rPr>
              <a:t> </a:t>
            </a:r>
            <a:r>
              <a:rPr lang="en-US" sz="2000" dirty="0" err="1">
                <a:solidFill>
                  <a:srgbClr val="000000"/>
                </a:solidFill>
              </a:rPr>
              <a:t>p</a:t>
            </a:r>
            <a:r>
              <a:rPr kumimoji="0" lang="en-US" sz="2000" b="0" i="0" u="none" strike="noStrike" kern="1200" cap="none" spc="0" normalizeH="0" baseline="0" noProof="0" dirty="0">
                <a:ln>
                  <a:noFill/>
                </a:ln>
                <a:solidFill>
                  <a:srgbClr val="000000"/>
                </a:solidFill>
                <a:effectLst/>
                <a:uLnTx/>
                <a:uFillTx/>
                <a:latin typeface="+mn-lt"/>
                <a:ea typeface="+mn-ea"/>
                <a:cs typeface="+mn-cs"/>
              </a:rPr>
              <a:t>aired pulse stimulation (PPS) and </a:t>
            </a:r>
            <a:r>
              <a:rPr lang="en-US" sz="2000" dirty="0" err="1">
                <a:solidFill>
                  <a:srgbClr val="000000"/>
                </a:solidFill>
              </a:rPr>
              <a:t>Quadripulse</a:t>
            </a:r>
            <a:r>
              <a:rPr lang="en-US" sz="2000" dirty="0">
                <a:solidFill>
                  <a:srgbClr val="000000"/>
                </a:solidFill>
              </a:rPr>
              <a:t> stimulation (QPS)</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a:p>
            <a:pPr marL="800100" lvl="1" indent="-342900">
              <a:spcBef>
                <a:spcPct val="20000"/>
              </a:spcBef>
              <a:buFont typeface="Arial"/>
              <a:buChar char="•"/>
              <a:defRPr/>
            </a:pPr>
            <a:r>
              <a:rPr lang="en-US" sz="2000" dirty="0">
                <a:solidFill>
                  <a:srgbClr val="000000"/>
                </a:solidFill>
              </a:rPr>
              <a:t>long </a:t>
            </a:r>
            <a:r>
              <a:rPr lang="en-US" sz="2000" dirty="0" err="1">
                <a:solidFill>
                  <a:srgbClr val="000000"/>
                </a:solidFill>
              </a:rPr>
              <a:t>interpulse</a:t>
            </a:r>
            <a:r>
              <a:rPr lang="en-US" sz="2000" dirty="0">
                <a:solidFill>
                  <a:srgbClr val="000000"/>
                </a:solidFill>
              </a:rPr>
              <a:t> intervals: inhibitory</a:t>
            </a:r>
          </a:p>
          <a:p>
            <a:pPr marL="800100" lvl="1" indent="-342900">
              <a:spcBef>
                <a:spcPct val="20000"/>
              </a:spcBef>
              <a:buFont typeface="Arial"/>
              <a:buChar char="•"/>
              <a:defRPr/>
            </a:pPr>
            <a:r>
              <a:rPr lang="en-US" sz="2000" dirty="0">
                <a:solidFill>
                  <a:srgbClr val="000000"/>
                </a:solidFill>
              </a:rPr>
              <a:t>short </a:t>
            </a:r>
            <a:r>
              <a:rPr lang="en-US" sz="2000" dirty="0" err="1">
                <a:solidFill>
                  <a:srgbClr val="000000"/>
                </a:solidFill>
              </a:rPr>
              <a:t>interpulse</a:t>
            </a:r>
            <a:r>
              <a:rPr lang="en-US" sz="2000" dirty="0">
                <a:solidFill>
                  <a:srgbClr val="000000"/>
                </a:solidFill>
              </a:rPr>
              <a:t> intervals: excitatory</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p:txBody>
      </p:sp>
      <p:pic>
        <p:nvPicPr>
          <p:cNvPr id="15" name="Picture 14"/>
          <p:cNvPicPr>
            <a:picLocks noChangeAspect="1"/>
          </p:cNvPicPr>
          <p:nvPr/>
        </p:nvPicPr>
        <p:blipFill rotWithShape="1">
          <a:blip r:embed="rId3"/>
          <a:srcRect l="20480" b="90512"/>
          <a:stretch/>
        </p:blipFill>
        <p:spPr>
          <a:xfrm>
            <a:off x="5611894" y="1776187"/>
            <a:ext cx="3319387" cy="299741"/>
          </a:xfrm>
          <a:prstGeom prst="rect">
            <a:avLst/>
          </a:prstGeom>
        </p:spPr>
      </p:pic>
      <p:sp>
        <p:nvSpPr>
          <p:cNvPr id="17" name="Title 1"/>
          <p:cNvSpPr txBox="1">
            <a:spLocks/>
          </p:cNvSpPr>
          <p:nvPr/>
        </p:nvSpPr>
        <p:spPr>
          <a:xfrm>
            <a:off x="457200" y="194630"/>
            <a:ext cx="8229600" cy="1143000"/>
          </a:xfrm>
          <a:prstGeom prst="rect">
            <a:avLst/>
          </a:prstGeom>
        </p:spPr>
        <p:txBody>
          <a:bodyPr/>
          <a:lstStyle/>
          <a:p>
            <a:pPr lvl="0" algn="ctr">
              <a:spcBef>
                <a:spcPct val="0"/>
              </a:spcBef>
            </a:pPr>
            <a:r>
              <a:rPr lang="en-US" sz="4400" dirty="0"/>
              <a:t>Basic Principles of </a:t>
            </a:r>
            <a:r>
              <a:rPr lang="en-US" sz="4400" dirty="0" err="1"/>
              <a:t>rTMS</a:t>
            </a:r>
            <a:r>
              <a:rPr lang="en-US" sz="4400" dirty="0"/>
              <a:t> </a:t>
            </a:r>
            <a:endParaRPr kumimoji="0" lang="en-US" sz="4400" b="0" i="0" u="none" strike="noStrike" kern="1200" cap="none" spc="0" normalizeH="0" baseline="0" noProof="0" dirty="0">
              <a:ln>
                <a:noFill/>
              </a:ln>
              <a:effectLst/>
              <a:uLnTx/>
              <a:uFillTx/>
              <a:latin typeface="+mj-lt"/>
              <a:ea typeface="+mj-ea"/>
              <a:cs typeface="+mj-cs"/>
            </a:endParaRPr>
          </a:p>
        </p:txBody>
      </p:sp>
      <p:pic>
        <p:nvPicPr>
          <p:cNvPr id="8" name="Picture 7"/>
          <p:cNvPicPr>
            <a:picLocks noChangeAspect="1"/>
          </p:cNvPicPr>
          <p:nvPr/>
        </p:nvPicPr>
        <p:blipFill rotWithShape="1">
          <a:blip r:embed="rId3"/>
          <a:srcRect l="20480" t="9488" b="81024"/>
          <a:stretch/>
        </p:blipFill>
        <p:spPr>
          <a:xfrm>
            <a:off x="5611895" y="2075928"/>
            <a:ext cx="3319387" cy="299741"/>
          </a:xfrm>
          <a:prstGeom prst="rect">
            <a:avLst/>
          </a:prstGeom>
        </p:spPr>
      </p:pic>
      <p:pic>
        <p:nvPicPr>
          <p:cNvPr id="9" name="Picture 8"/>
          <p:cNvPicPr>
            <a:picLocks noChangeAspect="1"/>
          </p:cNvPicPr>
          <p:nvPr/>
        </p:nvPicPr>
        <p:blipFill rotWithShape="1">
          <a:blip r:embed="rId3"/>
          <a:srcRect l="19968" t="58967" b="512"/>
          <a:stretch/>
        </p:blipFill>
        <p:spPr>
          <a:xfrm>
            <a:off x="5611895" y="4309904"/>
            <a:ext cx="3340767" cy="1280160"/>
          </a:xfrm>
          <a:prstGeom prst="rect">
            <a:avLst/>
          </a:prstGeom>
        </p:spPr>
      </p:pic>
      <p:pic>
        <p:nvPicPr>
          <p:cNvPr id="11" name="Picture 10"/>
          <p:cNvPicPr>
            <a:picLocks noChangeAspect="1"/>
          </p:cNvPicPr>
          <p:nvPr/>
        </p:nvPicPr>
        <p:blipFill rotWithShape="1">
          <a:blip r:embed="rId3"/>
          <a:srcRect l="19968" t="39635" b="39784"/>
          <a:stretch/>
        </p:blipFill>
        <p:spPr>
          <a:xfrm>
            <a:off x="5611895" y="3713261"/>
            <a:ext cx="3340767" cy="650196"/>
          </a:xfrm>
          <a:prstGeom prst="rect">
            <a:avLst/>
          </a:prstGeom>
        </p:spPr>
      </p:pic>
    </p:spTree>
    <p:extLst>
      <p:ext uri="{BB962C8B-B14F-4D97-AF65-F5344CB8AC3E}">
        <p14:creationId xmlns:p14="http://schemas.microsoft.com/office/powerpoint/2010/main" val="2110118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xEl>
                                              <p:pRg st="4" end="4"/>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xEl>
                                              <p:pRg st="5" end="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
                                            <p:txEl>
                                              <p:pRg st="6" end="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Content Placeholder 2"/>
          <p:cNvSpPr>
            <a:spLocks noGrp="1"/>
          </p:cNvSpPr>
          <p:nvPr>
            <p:ph idx="1"/>
          </p:nvPr>
        </p:nvSpPr>
        <p:spPr>
          <a:xfrm>
            <a:off x="467199" y="1201702"/>
            <a:ext cx="4101625" cy="4665360"/>
          </a:xfrm>
        </p:spPr>
        <p:txBody>
          <a:bodyPr anchor="ctr"/>
          <a:lstStyle/>
          <a:p>
            <a:pPr>
              <a:defRPr/>
            </a:pPr>
            <a:r>
              <a:rPr lang="en-US" sz="2600" dirty="0">
                <a:solidFill>
                  <a:srgbClr val="000000"/>
                </a:solidFill>
              </a:rPr>
              <a:t>Paired pulses of peripheral nerve stimulation + TMS</a:t>
            </a:r>
          </a:p>
          <a:p>
            <a:pPr>
              <a:defRPr/>
            </a:pPr>
            <a:r>
              <a:rPr lang="en-US" sz="2600" dirty="0">
                <a:solidFill>
                  <a:srgbClr val="000000"/>
                </a:solidFill>
              </a:rPr>
              <a:t>Potential mechanism:</a:t>
            </a:r>
          </a:p>
          <a:p>
            <a:pPr lvl="1">
              <a:defRPr/>
            </a:pPr>
            <a:r>
              <a:rPr lang="en-US" sz="2200" dirty="0">
                <a:solidFill>
                  <a:srgbClr val="000000"/>
                </a:solidFill>
              </a:rPr>
              <a:t>Long-term potentiation/ depression of  glutamatergic synapses</a:t>
            </a:r>
          </a:p>
          <a:p>
            <a:pPr>
              <a:defRPr/>
            </a:pPr>
            <a:r>
              <a:rPr lang="en-US" sz="2600" dirty="0">
                <a:solidFill>
                  <a:srgbClr val="000000"/>
                </a:solidFill>
              </a:rPr>
              <a:t>Modulation of cortical excitability is dependent upon inter-stimulus interval (ISI)</a:t>
            </a:r>
          </a:p>
        </p:txBody>
      </p:sp>
      <p:sp>
        <p:nvSpPr>
          <p:cNvPr id="17" name="Title 1"/>
          <p:cNvSpPr txBox="1">
            <a:spLocks/>
          </p:cNvSpPr>
          <p:nvPr/>
        </p:nvSpPr>
        <p:spPr>
          <a:xfrm>
            <a:off x="457200" y="194630"/>
            <a:ext cx="8229600" cy="1143000"/>
          </a:xfrm>
          <a:prstGeom prst="rect">
            <a:avLst/>
          </a:prstGeom>
        </p:spPr>
        <p:txBody>
          <a:bodyPr/>
          <a:lstStyle/>
          <a:p>
            <a:pPr lvl="0" algn="ctr">
              <a:spcBef>
                <a:spcPct val="0"/>
              </a:spcBef>
            </a:pPr>
            <a:r>
              <a:rPr lang="en-US" sz="4400" dirty="0"/>
              <a:t>Basic Principles of PAS </a:t>
            </a:r>
            <a:endParaRPr kumimoji="0" lang="en-US" sz="4400" b="0" i="0" u="none" strike="noStrike" kern="1200" cap="none" spc="0" normalizeH="0" baseline="0" noProof="0" dirty="0">
              <a:ln>
                <a:noFill/>
              </a:ln>
              <a:effectLst/>
              <a:uLnTx/>
              <a:uFillTx/>
              <a:latin typeface="+mj-lt"/>
              <a:ea typeface="+mj-ea"/>
              <a:cs typeface="+mj-cs"/>
            </a:endParaRPr>
          </a:p>
        </p:txBody>
      </p:sp>
      <p:pic>
        <p:nvPicPr>
          <p:cNvPr id="2" name="Picture 1">
            <a:extLst>
              <a:ext uri="{FF2B5EF4-FFF2-40B4-BE49-F238E27FC236}">
                <a16:creationId xmlns:a16="http://schemas.microsoft.com/office/drawing/2014/main" id="{63FEF02F-3439-4D27-B276-BA1E481ACC32}"/>
              </a:ext>
            </a:extLst>
          </p:cNvPr>
          <p:cNvPicPr>
            <a:picLocks noChangeAspect="1"/>
          </p:cNvPicPr>
          <p:nvPr/>
        </p:nvPicPr>
        <p:blipFill rotWithShape="1">
          <a:blip r:embed="rId3"/>
          <a:srcRect l="7087" t="29652" r="12254" b="7304"/>
          <a:stretch/>
        </p:blipFill>
        <p:spPr>
          <a:xfrm>
            <a:off x="4661852" y="1201702"/>
            <a:ext cx="2117558" cy="2164121"/>
          </a:xfrm>
          <a:prstGeom prst="rect">
            <a:avLst/>
          </a:prstGeom>
        </p:spPr>
      </p:pic>
      <p:sp>
        <p:nvSpPr>
          <p:cNvPr id="10" name="TextBox 9"/>
          <p:cNvSpPr txBox="1">
            <a:spLocks noChangeArrowheads="1"/>
          </p:cNvSpPr>
          <p:nvPr/>
        </p:nvSpPr>
        <p:spPr bwMode="auto">
          <a:xfrm>
            <a:off x="4706778" y="3292158"/>
            <a:ext cx="2027705" cy="461665"/>
          </a:xfrm>
          <a:prstGeom prst="rect">
            <a:avLst/>
          </a:prstGeom>
          <a:noFill/>
          <a:ln w="9525">
            <a:noFill/>
            <a:miter lim="800000"/>
            <a:headEnd/>
            <a:tailEnd/>
          </a:ln>
        </p:spPr>
        <p:txBody>
          <a:bodyPr wrap="square">
            <a:prstTxWarp prst="textNoShape">
              <a:avLst/>
            </a:prstTxWarp>
            <a:spAutoFit/>
          </a:bodyPr>
          <a:lstStyle/>
          <a:p>
            <a:pPr algn="ctr"/>
            <a:r>
              <a:rPr lang="en-US" sz="1200" i="1" dirty="0" err="1">
                <a:solidFill>
                  <a:srgbClr val="000000"/>
                </a:solidFill>
              </a:rPr>
              <a:t>Suppa</a:t>
            </a:r>
            <a:r>
              <a:rPr lang="en-US" sz="1200" i="1" dirty="0">
                <a:solidFill>
                  <a:srgbClr val="000000"/>
                </a:solidFill>
              </a:rPr>
              <a:t>, Clin </a:t>
            </a:r>
            <a:r>
              <a:rPr lang="en-US" sz="1200" i="1" dirty="0" err="1">
                <a:solidFill>
                  <a:srgbClr val="000000"/>
                </a:solidFill>
              </a:rPr>
              <a:t>Neurophysiol</a:t>
            </a:r>
            <a:r>
              <a:rPr lang="en-US" sz="1200" i="1" dirty="0">
                <a:solidFill>
                  <a:srgbClr val="000000"/>
                </a:solidFill>
              </a:rPr>
              <a:t>, 2017</a:t>
            </a:r>
          </a:p>
        </p:txBody>
      </p:sp>
      <p:pic>
        <p:nvPicPr>
          <p:cNvPr id="4" name="Picture 3">
            <a:extLst>
              <a:ext uri="{FF2B5EF4-FFF2-40B4-BE49-F238E27FC236}">
                <a16:creationId xmlns:a16="http://schemas.microsoft.com/office/drawing/2014/main" id="{A19D3BA3-FBFC-4C4F-A0A7-3A12C268184E}"/>
              </a:ext>
            </a:extLst>
          </p:cNvPr>
          <p:cNvPicPr>
            <a:picLocks noChangeAspect="1"/>
          </p:cNvPicPr>
          <p:nvPr/>
        </p:nvPicPr>
        <p:blipFill>
          <a:blip r:embed="rId4"/>
          <a:stretch>
            <a:fillRect/>
          </a:stretch>
        </p:blipFill>
        <p:spPr>
          <a:xfrm>
            <a:off x="4864730" y="3781729"/>
            <a:ext cx="3526163" cy="2062990"/>
          </a:xfrm>
          <a:prstGeom prst="rect">
            <a:avLst/>
          </a:prstGeom>
        </p:spPr>
      </p:pic>
      <p:pic>
        <p:nvPicPr>
          <p:cNvPr id="1026" name="Picture 2" descr="https://www.frontiersin.org/files/Articles/252353/fnhum-11-00197-HTML/image_m/fnhum-11-00197-g001.jpg">
            <a:extLst>
              <a:ext uri="{FF2B5EF4-FFF2-40B4-BE49-F238E27FC236}">
                <a16:creationId xmlns:a16="http://schemas.microsoft.com/office/drawing/2014/main" id="{6D3A6F91-F2D7-4C1D-8953-CE1C541F2BE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989" t="31792" r="43030" b="32626"/>
          <a:stretch/>
        </p:blipFill>
        <p:spPr bwMode="auto">
          <a:xfrm>
            <a:off x="7064945" y="1201703"/>
            <a:ext cx="1790298" cy="213083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859F9FE-F007-46F4-B12C-5B664829AEBF}"/>
              </a:ext>
            </a:extLst>
          </p:cNvPr>
          <p:cNvSpPr txBox="1">
            <a:spLocks noChangeArrowheads="1"/>
          </p:cNvSpPr>
          <p:nvPr/>
        </p:nvSpPr>
        <p:spPr bwMode="auto">
          <a:xfrm>
            <a:off x="4976261" y="5781551"/>
            <a:ext cx="3414632" cy="276999"/>
          </a:xfrm>
          <a:prstGeom prst="rect">
            <a:avLst/>
          </a:prstGeom>
          <a:noFill/>
          <a:ln w="9525">
            <a:noFill/>
            <a:miter lim="800000"/>
            <a:headEnd/>
            <a:tailEnd/>
          </a:ln>
        </p:spPr>
        <p:txBody>
          <a:bodyPr wrap="square">
            <a:prstTxWarp prst="textNoShape">
              <a:avLst/>
            </a:prstTxWarp>
            <a:spAutoFit/>
          </a:bodyPr>
          <a:lstStyle/>
          <a:p>
            <a:pPr algn="ctr"/>
            <a:r>
              <a:rPr lang="en-US" sz="1200" i="1" dirty="0" err="1">
                <a:solidFill>
                  <a:srgbClr val="000000"/>
                </a:solidFill>
              </a:rPr>
              <a:t>Suppa</a:t>
            </a:r>
            <a:r>
              <a:rPr lang="en-US" sz="1200" i="1" dirty="0">
                <a:solidFill>
                  <a:srgbClr val="000000"/>
                </a:solidFill>
              </a:rPr>
              <a:t>, Clin </a:t>
            </a:r>
            <a:r>
              <a:rPr lang="en-US" sz="1200" i="1" dirty="0" err="1">
                <a:solidFill>
                  <a:srgbClr val="000000"/>
                </a:solidFill>
              </a:rPr>
              <a:t>Neurophysiol</a:t>
            </a:r>
            <a:r>
              <a:rPr lang="en-US" sz="1200" i="1" dirty="0">
                <a:solidFill>
                  <a:srgbClr val="000000"/>
                </a:solidFill>
              </a:rPr>
              <a:t>, 2017</a:t>
            </a:r>
          </a:p>
        </p:txBody>
      </p:sp>
      <p:sp>
        <p:nvSpPr>
          <p:cNvPr id="15" name="TextBox 14">
            <a:extLst>
              <a:ext uri="{FF2B5EF4-FFF2-40B4-BE49-F238E27FC236}">
                <a16:creationId xmlns:a16="http://schemas.microsoft.com/office/drawing/2014/main" id="{C2C48068-5BE3-4C15-820D-743D88B6634C}"/>
              </a:ext>
            </a:extLst>
          </p:cNvPr>
          <p:cNvSpPr txBox="1">
            <a:spLocks noChangeArrowheads="1"/>
          </p:cNvSpPr>
          <p:nvPr/>
        </p:nvSpPr>
        <p:spPr bwMode="auto">
          <a:xfrm>
            <a:off x="6901315" y="3289843"/>
            <a:ext cx="2117558" cy="461665"/>
          </a:xfrm>
          <a:prstGeom prst="rect">
            <a:avLst/>
          </a:prstGeom>
          <a:noFill/>
          <a:ln w="9525">
            <a:noFill/>
            <a:miter lim="800000"/>
            <a:headEnd/>
            <a:tailEnd/>
          </a:ln>
        </p:spPr>
        <p:txBody>
          <a:bodyPr wrap="square">
            <a:prstTxWarp prst="textNoShape">
              <a:avLst/>
            </a:prstTxWarp>
            <a:spAutoFit/>
          </a:bodyPr>
          <a:lstStyle/>
          <a:p>
            <a:pPr algn="ctr"/>
            <a:r>
              <a:rPr lang="en-US" sz="1200" i="1" dirty="0" err="1">
                <a:solidFill>
                  <a:srgbClr val="000000"/>
                </a:solidFill>
              </a:rPr>
              <a:t>Kersting</a:t>
            </a:r>
            <a:r>
              <a:rPr lang="en-US" sz="1200" i="1" dirty="0">
                <a:solidFill>
                  <a:srgbClr val="000000"/>
                </a:solidFill>
              </a:rPr>
              <a:t>, Front Hum </a:t>
            </a:r>
            <a:r>
              <a:rPr lang="en-US" sz="1200" i="1" dirty="0" err="1">
                <a:solidFill>
                  <a:srgbClr val="000000"/>
                </a:solidFill>
              </a:rPr>
              <a:t>Neurosci</a:t>
            </a:r>
            <a:r>
              <a:rPr lang="en-US" sz="1200" i="1" dirty="0">
                <a:solidFill>
                  <a:srgbClr val="000000"/>
                </a:solidFill>
              </a:rPr>
              <a:t>, 2017</a:t>
            </a:r>
          </a:p>
        </p:txBody>
      </p:sp>
    </p:spTree>
    <p:extLst>
      <p:ext uri="{BB962C8B-B14F-4D97-AF65-F5344CB8AC3E}">
        <p14:creationId xmlns:p14="http://schemas.microsoft.com/office/powerpoint/2010/main" val="1140530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a:spLocks noGrp="1"/>
          </p:cNvSpPr>
          <p:nvPr>
            <p:ph idx="1"/>
          </p:nvPr>
        </p:nvSpPr>
        <p:spPr>
          <a:xfrm>
            <a:off x="453424" y="1120627"/>
            <a:ext cx="8229600" cy="4321511"/>
          </a:xfrm>
        </p:spPr>
        <p:txBody>
          <a:bodyPr anchor="t"/>
          <a:lstStyle/>
          <a:p>
            <a:pPr marL="0" indent="0">
              <a:buNone/>
            </a:pPr>
            <a:r>
              <a:rPr lang="en-US" dirty="0"/>
              <a:t>Two primary classifications of NIBS modalities:</a:t>
            </a:r>
          </a:p>
          <a:p>
            <a:pPr marL="514350" indent="-514350">
              <a:buFont typeface="+mj-lt"/>
              <a:buAutoNum type="arabicPeriod"/>
            </a:pPr>
            <a:r>
              <a:rPr lang="en-US" dirty="0">
                <a:solidFill>
                  <a:srgbClr val="BFBFBF"/>
                </a:solidFill>
              </a:rPr>
              <a:t>Transcranial magnetic stimulation (TMS)</a:t>
            </a:r>
          </a:p>
          <a:p>
            <a:pPr marL="1314450" lvl="2" indent="-514350"/>
            <a:r>
              <a:rPr lang="en-US" dirty="0">
                <a:solidFill>
                  <a:srgbClr val="BFBFBF"/>
                </a:solidFill>
              </a:rPr>
              <a:t>Neurophysiology measure: single &amp; paired pulse TMS</a:t>
            </a:r>
          </a:p>
          <a:p>
            <a:pPr marL="1314450" lvl="2" indent="-514350"/>
            <a:r>
              <a:rPr lang="en-US" dirty="0" err="1">
                <a:solidFill>
                  <a:srgbClr val="BFBFBF"/>
                </a:solidFill>
              </a:rPr>
              <a:t>Neuromodulation</a:t>
            </a:r>
            <a:r>
              <a:rPr lang="en-US" dirty="0">
                <a:solidFill>
                  <a:srgbClr val="BFBFBF"/>
                </a:solidFill>
              </a:rPr>
              <a:t> tool: repetitive TMS (</a:t>
            </a:r>
            <a:r>
              <a:rPr lang="en-US" dirty="0" err="1">
                <a:solidFill>
                  <a:srgbClr val="BFBFBF"/>
                </a:solidFill>
              </a:rPr>
              <a:t>rTMS</a:t>
            </a:r>
            <a:r>
              <a:rPr lang="en-US" dirty="0">
                <a:solidFill>
                  <a:srgbClr val="BFBFBF"/>
                </a:solidFill>
              </a:rPr>
              <a:t>), paired associative stimulation (PAS)</a:t>
            </a:r>
          </a:p>
          <a:p>
            <a:pPr marL="514350" indent="-514350">
              <a:buFont typeface="+mj-lt"/>
              <a:buAutoNum type="arabicPeriod"/>
            </a:pPr>
            <a:r>
              <a:rPr lang="en-US" dirty="0"/>
              <a:t>Transcranial current stimulation (</a:t>
            </a:r>
            <a:r>
              <a:rPr lang="en-US" dirty="0" err="1"/>
              <a:t>tCS</a:t>
            </a:r>
            <a:r>
              <a:rPr lang="en-US" dirty="0"/>
              <a:t>)</a:t>
            </a:r>
          </a:p>
          <a:p>
            <a:pPr lvl="2" indent="-342900"/>
            <a:r>
              <a:rPr lang="en-US" dirty="0"/>
              <a:t>direct (tDCS) </a:t>
            </a:r>
          </a:p>
          <a:p>
            <a:pPr lvl="2" indent="-342900"/>
            <a:r>
              <a:rPr lang="en-US" dirty="0"/>
              <a:t>pulsed (tPCS) </a:t>
            </a:r>
          </a:p>
          <a:p>
            <a:pPr lvl="2" indent="-342900"/>
            <a:r>
              <a:rPr lang="en-US" dirty="0"/>
              <a:t>alternating (</a:t>
            </a:r>
            <a:r>
              <a:rPr lang="en-US" dirty="0" err="1"/>
              <a:t>tACS</a:t>
            </a:r>
            <a:r>
              <a:rPr lang="en-US" dirty="0"/>
              <a:t>)</a:t>
            </a:r>
          </a:p>
          <a:p>
            <a:pPr lvl="2" indent="-342900"/>
            <a:r>
              <a:rPr lang="en-US" dirty="0"/>
              <a:t>random noise (tRNS)</a:t>
            </a:r>
          </a:p>
          <a:p>
            <a:pPr marL="800100" lvl="2" indent="0">
              <a:buNone/>
            </a:pPr>
            <a:endParaRPr lang="en-US" dirty="0"/>
          </a:p>
          <a:p>
            <a:pPr marL="1314450" lvl="2" indent="-514350">
              <a:buFont typeface="+mj-lt"/>
              <a:buAutoNum type="arabicPeriod"/>
            </a:pPr>
            <a:endParaRPr lang="en-US" dirty="0"/>
          </a:p>
          <a:p>
            <a:pPr marL="1314450" lvl="2" indent="-514350"/>
            <a:endParaRPr lang="en-US" dirty="0"/>
          </a:p>
        </p:txBody>
      </p:sp>
      <p:sp>
        <p:nvSpPr>
          <p:cNvPr id="4" name="Title 1"/>
          <p:cNvSpPr txBox="1">
            <a:spLocks/>
          </p:cNvSpPr>
          <p:nvPr/>
        </p:nvSpPr>
        <p:spPr>
          <a:xfrm>
            <a:off x="453424" y="194630"/>
            <a:ext cx="8229600" cy="1143000"/>
          </a:xfrm>
          <a:prstGeom prst="rect">
            <a:avLst/>
          </a:prstGeom>
        </p:spPr>
        <p:txBody>
          <a:bodyPr/>
          <a:lstStyle/>
          <a:p>
            <a:pPr lvl="0" algn="ctr">
              <a:spcBef>
                <a:spcPct val="0"/>
              </a:spcBef>
            </a:pPr>
            <a:r>
              <a:rPr lang="en-US" sz="4000" dirty="0"/>
              <a:t>Non-Invasive Brain Stimulation (NIBS)</a:t>
            </a:r>
            <a:endParaRPr kumimoji="0" lang="en-US" sz="4000" b="0"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2244100864"/>
      </p:ext>
    </p:extLst>
  </p:cSld>
  <p:clrMapOvr>
    <a:masterClrMapping/>
  </p:clrMapOvr>
</p:sld>
</file>

<file path=ppt/theme/theme1.xml><?xml version="1.0" encoding="utf-8"?>
<a:theme xmlns:a="http://schemas.openxmlformats.org/drawingml/2006/main" name="shepherd_template_2016-10-2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Blue - Lg Foo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chor="ctr" anchorCtr="0">
        <a:noAutofit/>
      </a:bodyPr>
      <a:lstStyle>
        <a:defPPr algn="ctr">
          <a:defRPr sz="1200" b="1" i="0" kern="1200" cap="all" spc="0" baseline="0" dirty="0" smtClean="0">
            <a:solidFill>
              <a:srgbClr val="5E6A71"/>
            </a:solidFill>
            <a:latin typeface="Arial"/>
          </a:defRPr>
        </a:defPPr>
      </a:lstStyle>
    </a:txDef>
  </a:objectDefaults>
  <a:extraClrSchemeLst/>
</a:theme>
</file>

<file path=ppt/theme/theme3.xml><?xml version="1.0" encoding="utf-8"?>
<a:theme xmlns:a="http://schemas.openxmlformats.org/drawingml/2006/main" name="Blue - Sm Foo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White - Lg Foo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White - Sm Foo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Blue Lg Footer URL Below">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White Lg Footer URL Below">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White Sm Footer URL Below">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shepherd_template_2016-10-24.potx</Template>
  <TotalTime>6601</TotalTime>
  <Words>3168</Words>
  <Application>Microsoft Office PowerPoint</Application>
  <PresentationFormat>On-screen Show (4:3)</PresentationFormat>
  <Paragraphs>497</Paragraphs>
  <Slides>44</Slides>
  <Notes>36</Notes>
  <HiddenSlides>10</HiddenSlides>
  <MMClips>0</MMClips>
  <ScaleCrop>false</ScaleCrop>
  <HeadingPairs>
    <vt:vector size="6" baseType="variant">
      <vt:variant>
        <vt:lpstr>Fonts Used</vt:lpstr>
      </vt:variant>
      <vt:variant>
        <vt:i4>3</vt:i4>
      </vt:variant>
      <vt:variant>
        <vt:lpstr>Theme</vt:lpstr>
      </vt:variant>
      <vt:variant>
        <vt:i4>9</vt:i4>
      </vt:variant>
      <vt:variant>
        <vt:lpstr>Slide Titles</vt:lpstr>
      </vt:variant>
      <vt:variant>
        <vt:i4>44</vt:i4>
      </vt:variant>
    </vt:vector>
  </HeadingPairs>
  <TitlesOfParts>
    <vt:vector size="56" baseType="lpstr">
      <vt:lpstr>Arial</vt:lpstr>
      <vt:lpstr>Calibri</vt:lpstr>
      <vt:lpstr>Wingdings</vt:lpstr>
      <vt:lpstr>shepherd_template_2016-10-24</vt:lpstr>
      <vt:lpstr>Blue - Lg Footer</vt:lpstr>
      <vt:lpstr>Blue - Sm Footer</vt:lpstr>
      <vt:lpstr>White - Lg Footer</vt:lpstr>
      <vt:lpstr>White - Sm Footer</vt:lpstr>
      <vt:lpstr>Blue Lg Footer URL Below</vt:lpstr>
      <vt:lpstr>2_Custom Design</vt:lpstr>
      <vt:lpstr>White Lg Footer URL Below</vt:lpstr>
      <vt:lpstr>White Sm Footer URL Below</vt:lpstr>
      <vt:lpstr>Using Non-invasive brain stimulation to modulate suprAspinal circuits after sci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Advantages of tCS </vt:lpstr>
      <vt:lpstr>Advantages of tCS </vt:lpstr>
      <vt:lpstr>PowerPoint Presentation</vt:lpstr>
      <vt:lpstr>Maladaptive Cortical Plasticity Post-SCI: Reduced Motor Evoked Potential (MEP) Amplitude</vt:lpstr>
      <vt:lpstr>Maladaptive Cortical Plasticity Post-SCI: Reduced Motor Evoked Potential (MEP) Amplitude</vt:lpstr>
      <vt:lpstr>Reversing Maladaptive Cortical Plasticity of Thenar Muscles in Persons with SCI</vt:lpstr>
      <vt:lpstr>Cortical Stimulation Improves  Motor Function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Random Noise to Enhance Corticomotor Drive for Improved Hand Function</vt:lpstr>
      <vt:lpstr>Random Noise to Enhance Corticomotor Drive for Improved Hand Function</vt:lpstr>
      <vt:lpstr>PowerPoint Presentation</vt:lpstr>
      <vt:lpstr>PowerPoint Presentation</vt:lpstr>
      <vt:lpstr>PowerPoint Presentation</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Jennifer Iddings</dc:creator>
  <cp:lastModifiedBy>Jessica Gilliam</cp:lastModifiedBy>
  <cp:revision>466</cp:revision>
  <dcterms:created xsi:type="dcterms:W3CDTF">2018-09-07T19:06:13Z</dcterms:created>
  <dcterms:modified xsi:type="dcterms:W3CDTF">2021-06-23T16:20:35Z</dcterms:modified>
</cp:coreProperties>
</file>